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9" r:id="rId2"/>
    <p:sldId id="260" r:id="rId3"/>
    <p:sldId id="261" r:id="rId4"/>
    <p:sldId id="262" r:id="rId5"/>
    <p:sldId id="264" r:id="rId6"/>
    <p:sldId id="265" r:id="rId7"/>
    <p:sldId id="266" r:id="rId8"/>
    <p:sldId id="267" r:id="rId9"/>
    <p:sldId id="268" r:id="rId10"/>
    <p:sldId id="270" r:id="rId11"/>
    <p:sldId id="273" r:id="rId12"/>
    <p:sldId id="281" r:id="rId13"/>
    <p:sldId id="269" r:id="rId14"/>
    <p:sldId id="271" r:id="rId15"/>
    <p:sldId id="272" r:id="rId16"/>
    <p:sldId id="280" r:id="rId17"/>
    <p:sldId id="274" r:id="rId18"/>
    <p:sldId id="276" r:id="rId19"/>
    <p:sldId id="279" r:id="rId20"/>
  </p:sldIdLst>
  <p:sldSz cx="12192000" cy="6858000"/>
  <p:notesSz cx="6858000" cy="9144000"/>
  <p:embeddedFontLst>
    <p:embeddedFont>
      <p:font typeface="思源黑体 CN ExtraLight" panose="02010600030101010101" charset="-122"/>
      <p:regular r:id="rId21"/>
    </p:embeddedFont>
    <p:embeddedFont>
      <p:font typeface="思源黑体 CN Normal" panose="02010600030101010101" charset="-122"/>
      <p:regular r:id="rId22"/>
    </p:embeddedFont>
    <p:embeddedFont>
      <p:font typeface="IBM Plex Sans" panose="020B0503050203000203" pitchFamily="34" charset="0"/>
      <p:regular r:id="rId23"/>
      <p:bold r:id="rId24"/>
      <p:italic r:id="rId25"/>
      <p:boldItalic r:id="rId26"/>
    </p:embeddedFont>
    <p:embeddedFont>
      <p:font typeface="等线" panose="02010600030101010101" pitchFamily="2" charset="-122"/>
      <p:regular r:id="rId27"/>
      <p:bold r:id="rId2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959" autoAdjust="0"/>
  </p:normalViewPr>
  <p:slideViewPr>
    <p:cSldViewPr snapToGrid="0">
      <p:cViewPr varScale="1">
        <p:scale>
          <a:sx n="94" d="100"/>
          <a:sy n="94" d="100"/>
        </p:scale>
        <p:origin x="123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: 空心 6">
            <a:extLst>
              <a:ext uri="{FF2B5EF4-FFF2-40B4-BE49-F238E27FC236}">
                <a16:creationId xmlns:a16="http://schemas.microsoft.com/office/drawing/2014/main" id="{FAE25CC9-9C51-4656-84CC-CBF63CAAE1AA}"/>
              </a:ext>
            </a:extLst>
          </p:cNvPr>
          <p:cNvSpPr/>
          <p:nvPr userDrawn="1"/>
        </p:nvSpPr>
        <p:spPr>
          <a:xfrm>
            <a:off x="3893457" y="1226457"/>
            <a:ext cx="4405086" cy="4405086"/>
          </a:xfrm>
          <a:prstGeom prst="donut">
            <a:avLst>
              <a:gd name="adj" fmla="val 9181"/>
            </a:avLst>
          </a:prstGeom>
          <a:gradFill>
            <a:gsLst>
              <a:gs pos="74000">
                <a:schemeClr val="accent1">
                  <a:alpha val="1000"/>
                </a:schemeClr>
              </a:gs>
              <a:gs pos="26000">
                <a:schemeClr val="accent1">
                  <a:alpha val="1000"/>
                </a:schemeClr>
              </a:gs>
              <a:gs pos="50000">
                <a:schemeClr val="accent1">
                  <a:alpha val="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圆: 空心 7">
            <a:extLst>
              <a:ext uri="{FF2B5EF4-FFF2-40B4-BE49-F238E27FC236}">
                <a16:creationId xmlns:a16="http://schemas.microsoft.com/office/drawing/2014/main" id="{6A07EA41-8ACB-E1E6-F39A-E3F13EEDC796}"/>
              </a:ext>
            </a:extLst>
          </p:cNvPr>
          <p:cNvSpPr/>
          <p:nvPr userDrawn="1"/>
        </p:nvSpPr>
        <p:spPr>
          <a:xfrm>
            <a:off x="-573315" y="-3240315"/>
            <a:ext cx="13338630" cy="13338630"/>
          </a:xfrm>
          <a:prstGeom prst="donut">
            <a:avLst>
              <a:gd name="adj" fmla="val 6333"/>
            </a:avLst>
          </a:prstGeom>
          <a:gradFill>
            <a:gsLst>
              <a:gs pos="74000">
                <a:schemeClr val="accent1">
                  <a:alpha val="0"/>
                </a:schemeClr>
              </a:gs>
              <a:gs pos="26000">
                <a:schemeClr val="accent1">
                  <a:alpha val="0"/>
                </a:schemeClr>
              </a:gs>
              <a:gs pos="50000">
                <a:schemeClr val="accent1"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: 空心 8">
            <a:extLst>
              <a:ext uri="{FF2B5EF4-FFF2-40B4-BE49-F238E27FC236}">
                <a16:creationId xmlns:a16="http://schemas.microsoft.com/office/drawing/2014/main" id="{9C4083D3-ED28-D84E-B40E-5C933A713E5C}"/>
              </a:ext>
            </a:extLst>
          </p:cNvPr>
          <p:cNvSpPr/>
          <p:nvPr userDrawn="1"/>
        </p:nvSpPr>
        <p:spPr>
          <a:xfrm>
            <a:off x="1466850" y="-1200150"/>
            <a:ext cx="9258300" cy="9258300"/>
          </a:xfrm>
          <a:prstGeom prst="donut">
            <a:avLst>
              <a:gd name="adj" fmla="val 3392"/>
            </a:avLst>
          </a:prstGeom>
          <a:gradFill>
            <a:gsLst>
              <a:gs pos="74000">
                <a:schemeClr val="accent1">
                  <a:alpha val="0"/>
                </a:schemeClr>
              </a:gs>
              <a:gs pos="26000">
                <a:schemeClr val="accent1">
                  <a:alpha val="0"/>
                </a:schemeClr>
              </a:gs>
              <a:gs pos="50000">
                <a:schemeClr val="accent1"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CE5F568-396A-9C73-8708-FA8482955BA7}"/>
              </a:ext>
            </a:extLst>
          </p:cNvPr>
          <p:cNvGrpSpPr/>
          <p:nvPr userDrawn="1"/>
        </p:nvGrpSpPr>
        <p:grpSpPr>
          <a:xfrm rot="1160927" flipH="1">
            <a:off x="533659" y="6176575"/>
            <a:ext cx="941340" cy="589938"/>
            <a:chOff x="10927405" y="4655344"/>
            <a:chExt cx="645470" cy="404516"/>
          </a:xfrm>
        </p:grpSpPr>
        <p:sp>
          <p:nvSpPr>
            <p:cNvPr id="11" name="对话气泡: 圆角矩形 10">
              <a:extLst>
                <a:ext uri="{FF2B5EF4-FFF2-40B4-BE49-F238E27FC236}">
                  <a16:creationId xmlns:a16="http://schemas.microsoft.com/office/drawing/2014/main" id="{CBFD7DFD-554D-E1F6-CF23-C196697CBE00}"/>
                </a:ext>
              </a:extLst>
            </p:cNvPr>
            <p:cNvSpPr/>
            <p:nvPr/>
          </p:nvSpPr>
          <p:spPr>
            <a:xfrm>
              <a:off x="10927405" y="4655344"/>
              <a:ext cx="645470" cy="404516"/>
            </a:xfrm>
            <a:prstGeom prst="wedgeRoundRectCallout">
              <a:avLst>
                <a:gd name="adj1" fmla="val -31250"/>
                <a:gd name="adj2" fmla="val 65609"/>
                <a:gd name="adj3" fmla="val 16667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形 11">
              <a:extLst>
                <a:ext uri="{FF2B5EF4-FFF2-40B4-BE49-F238E27FC236}">
                  <a16:creationId xmlns:a16="http://schemas.microsoft.com/office/drawing/2014/main" id="{32E5864F-B035-A198-5F64-17C9FB15B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80511" y="4687973"/>
              <a:ext cx="339258" cy="339258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B11F7E3-E678-8B9F-785C-72593B59C7FD}"/>
              </a:ext>
            </a:extLst>
          </p:cNvPr>
          <p:cNvGrpSpPr/>
          <p:nvPr userDrawn="1"/>
        </p:nvGrpSpPr>
        <p:grpSpPr>
          <a:xfrm>
            <a:off x="1429541" y="4181823"/>
            <a:ext cx="814708" cy="510578"/>
            <a:chOff x="1429541" y="4181823"/>
            <a:chExt cx="814708" cy="510578"/>
          </a:xfrm>
        </p:grpSpPr>
        <p:sp>
          <p:nvSpPr>
            <p:cNvPr id="14" name="对话气泡: 圆角矩形 13">
              <a:extLst>
                <a:ext uri="{FF2B5EF4-FFF2-40B4-BE49-F238E27FC236}">
                  <a16:creationId xmlns:a16="http://schemas.microsoft.com/office/drawing/2014/main" id="{42F091F0-B144-0D50-8CCD-883D44F88919}"/>
                </a:ext>
              </a:extLst>
            </p:cNvPr>
            <p:cNvSpPr/>
            <p:nvPr/>
          </p:nvSpPr>
          <p:spPr>
            <a:xfrm rot="19872640" flipH="1">
              <a:off x="1429541" y="4181823"/>
              <a:ext cx="814708" cy="510578"/>
            </a:xfrm>
            <a:prstGeom prst="wedgeRoundRectCallout">
              <a:avLst>
                <a:gd name="adj1" fmla="val -31250"/>
                <a:gd name="adj2" fmla="val 65609"/>
                <a:gd name="adj3" fmla="val 16667"/>
              </a:avLst>
            </a:prstGeom>
            <a:gradFill>
              <a:gsLst>
                <a:gs pos="0">
                  <a:schemeClr val="accent3">
                    <a:alpha val="69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图形 14">
              <a:extLst>
                <a:ext uri="{FF2B5EF4-FFF2-40B4-BE49-F238E27FC236}">
                  <a16:creationId xmlns:a16="http://schemas.microsoft.com/office/drawing/2014/main" id="{172B26C8-E04A-5E0D-08C6-1586FECBE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808407">
              <a:off x="1647889" y="4248106"/>
              <a:ext cx="378012" cy="378012"/>
            </a:xfrm>
            <a:prstGeom prst="rect">
              <a:avLst/>
            </a:prstGeom>
          </p:spPr>
        </p:pic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05B95CE-D025-AD3E-DCDB-7E8A19A4646E}"/>
              </a:ext>
            </a:extLst>
          </p:cNvPr>
          <p:cNvGrpSpPr/>
          <p:nvPr userDrawn="1"/>
        </p:nvGrpSpPr>
        <p:grpSpPr>
          <a:xfrm>
            <a:off x="9926856" y="1861289"/>
            <a:ext cx="792884" cy="496902"/>
            <a:chOff x="9926856" y="1861289"/>
            <a:chExt cx="792884" cy="496902"/>
          </a:xfrm>
        </p:grpSpPr>
        <p:sp>
          <p:nvSpPr>
            <p:cNvPr id="17" name="对话气泡: 圆角矩形 16">
              <a:extLst>
                <a:ext uri="{FF2B5EF4-FFF2-40B4-BE49-F238E27FC236}">
                  <a16:creationId xmlns:a16="http://schemas.microsoft.com/office/drawing/2014/main" id="{A3908774-0B35-D622-054F-B9D6393AB16C}"/>
                </a:ext>
              </a:extLst>
            </p:cNvPr>
            <p:cNvSpPr/>
            <p:nvPr/>
          </p:nvSpPr>
          <p:spPr>
            <a:xfrm rot="1074474">
              <a:off x="9926856" y="1861289"/>
              <a:ext cx="792884" cy="496902"/>
            </a:xfrm>
            <a:prstGeom prst="wedgeRoundRectCallout">
              <a:avLst>
                <a:gd name="adj1" fmla="val -31250"/>
                <a:gd name="adj2" fmla="val 65609"/>
                <a:gd name="adj3" fmla="val 16667"/>
              </a:avLst>
            </a:prstGeom>
            <a:gradFill>
              <a:gsLst>
                <a:gs pos="0">
                  <a:schemeClr val="accent3">
                    <a:alpha val="82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5A1094CA-94EC-334F-62EC-2125912CD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306638">
              <a:off x="10147530" y="1933972"/>
              <a:ext cx="351536" cy="351536"/>
            </a:xfrm>
            <a:prstGeom prst="rect">
              <a:avLst/>
            </a:prstGeom>
          </p:spPr>
        </p:pic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9311EEA-F750-B9D8-9426-DAD41DE71B84}"/>
              </a:ext>
            </a:extLst>
          </p:cNvPr>
          <p:cNvGrpSpPr/>
          <p:nvPr userDrawn="1"/>
        </p:nvGrpSpPr>
        <p:grpSpPr>
          <a:xfrm>
            <a:off x="1474892" y="986574"/>
            <a:ext cx="520746" cy="326352"/>
            <a:chOff x="1996022" y="1588248"/>
            <a:chExt cx="520746" cy="326352"/>
          </a:xfrm>
        </p:grpSpPr>
        <p:sp>
          <p:nvSpPr>
            <p:cNvPr id="20" name="对话气泡: 圆角矩形 19">
              <a:extLst>
                <a:ext uri="{FF2B5EF4-FFF2-40B4-BE49-F238E27FC236}">
                  <a16:creationId xmlns:a16="http://schemas.microsoft.com/office/drawing/2014/main" id="{963E310F-EBBC-AFC2-6956-59E2DB6C68D3}"/>
                </a:ext>
              </a:extLst>
            </p:cNvPr>
            <p:cNvSpPr/>
            <p:nvPr/>
          </p:nvSpPr>
          <p:spPr>
            <a:xfrm rot="20014873">
              <a:off x="1996022" y="1588248"/>
              <a:ext cx="520746" cy="326352"/>
            </a:xfrm>
            <a:prstGeom prst="wedgeRoundRectCallout">
              <a:avLst>
                <a:gd name="adj1" fmla="val -31250"/>
                <a:gd name="adj2" fmla="val 65609"/>
                <a:gd name="adj3" fmla="val 16667"/>
              </a:avLst>
            </a:prstGeom>
            <a:gradFill>
              <a:gsLst>
                <a:gs pos="0">
                  <a:schemeClr val="accent3">
                    <a:alpha val="67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1" name="图形 20">
              <a:extLst>
                <a:ext uri="{FF2B5EF4-FFF2-40B4-BE49-F238E27FC236}">
                  <a16:creationId xmlns:a16="http://schemas.microsoft.com/office/drawing/2014/main" id="{00B14788-6758-781F-6747-B68A659A6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9822341">
              <a:off x="2118017" y="1613046"/>
              <a:ext cx="276756" cy="276756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1E375F7-F957-49FA-5B24-C2E445CC6017}"/>
              </a:ext>
            </a:extLst>
          </p:cNvPr>
          <p:cNvGrpSpPr/>
          <p:nvPr userDrawn="1"/>
        </p:nvGrpSpPr>
        <p:grpSpPr>
          <a:xfrm>
            <a:off x="9295503" y="5770907"/>
            <a:ext cx="397900" cy="249364"/>
            <a:chOff x="9295503" y="5770907"/>
            <a:chExt cx="397900" cy="249364"/>
          </a:xfrm>
        </p:grpSpPr>
        <p:sp>
          <p:nvSpPr>
            <p:cNvPr id="23" name="对话气泡: 圆角矩形 22">
              <a:extLst>
                <a:ext uri="{FF2B5EF4-FFF2-40B4-BE49-F238E27FC236}">
                  <a16:creationId xmlns:a16="http://schemas.microsoft.com/office/drawing/2014/main" id="{A2C2CA30-8953-6664-96AB-BFE856C8F98A}"/>
                </a:ext>
              </a:extLst>
            </p:cNvPr>
            <p:cNvSpPr/>
            <p:nvPr/>
          </p:nvSpPr>
          <p:spPr>
            <a:xfrm rot="651194">
              <a:off x="9295503" y="5770907"/>
              <a:ext cx="397900" cy="249364"/>
            </a:xfrm>
            <a:prstGeom prst="wedgeRoundRectCallout">
              <a:avLst>
                <a:gd name="adj1" fmla="val -31250"/>
                <a:gd name="adj2" fmla="val 65609"/>
                <a:gd name="adj3" fmla="val 16667"/>
              </a:avLst>
            </a:prstGeom>
            <a:gradFill>
              <a:gsLst>
                <a:gs pos="0">
                  <a:schemeClr val="accent3">
                    <a:alpha val="58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形 23">
              <a:extLst>
                <a:ext uri="{FF2B5EF4-FFF2-40B4-BE49-F238E27FC236}">
                  <a16:creationId xmlns:a16="http://schemas.microsoft.com/office/drawing/2014/main" id="{31C72E3B-100A-C979-00D1-56514500A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406742" y="5807878"/>
              <a:ext cx="175422" cy="175422"/>
            </a:xfrm>
            <a:prstGeom prst="rect">
              <a:avLst/>
            </a:prstGeom>
          </p:spPr>
        </p:pic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0B5BFCE-D4B7-FDB1-6718-04D8184B7D40}"/>
              </a:ext>
            </a:extLst>
          </p:cNvPr>
          <p:cNvGrpSpPr/>
          <p:nvPr userDrawn="1"/>
        </p:nvGrpSpPr>
        <p:grpSpPr>
          <a:xfrm>
            <a:off x="4722303" y="4699712"/>
            <a:ext cx="397900" cy="249364"/>
            <a:chOff x="4722303" y="4699712"/>
            <a:chExt cx="397900" cy="249364"/>
          </a:xfrm>
        </p:grpSpPr>
        <p:sp>
          <p:nvSpPr>
            <p:cNvPr id="26" name="对话气泡: 圆角矩形 25">
              <a:extLst>
                <a:ext uri="{FF2B5EF4-FFF2-40B4-BE49-F238E27FC236}">
                  <a16:creationId xmlns:a16="http://schemas.microsoft.com/office/drawing/2014/main" id="{ACB7B0CF-D233-52BF-05CF-9BA2D30C6021}"/>
                </a:ext>
              </a:extLst>
            </p:cNvPr>
            <p:cNvSpPr/>
            <p:nvPr/>
          </p:nvSpPr>
          <p:spPr>
            <a:xfrm rot="20798607" flipH="1">
              <a:off x="4722303" y="4699712"/>
              <a:ext cx="397900" cy="249364"/>
            </a:xfrm>
            <a:prstGeom prst="wedgeRoundRectCallout">
              <a:avLst>
                <a:gd name="adj1" fmla="val -31250"/>
                <a:gd name="adj2" fmla="val 65609"/>
                <a:gd name="adj3" fmla="val 16667"/>
              </a:avLst>
            </a:prstGeom>
            <a:gradFill>
              <a:gsLst>
                <a:gs pos="0">
                  <a:schemeClr val="accent3">
                    <a:alpha val="58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形 26">
              <a:extLst>
                <a:ext uri="{FF2B5EF4-FFF2-40B4-BE49-F238E27FC236}">
                  <a16:creationId xmlns:a16="http://schemas.microsoft.com/office/drawing/2014/main" id="{B36737C4-B490-1815-8E40-3B4C3691C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20609839">
              <a:off x="4806953" y="4710094"/>
              <a:ext cx="228600" cy="228600"/>
            </a:xfrm>
            <a:prstGeom prst="rect">
              <a:avLst/>
            </a:prstGeom>
          </p:spPr>
        </p:pic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49A08C6F-0C68-0539-2739-18CF8ECB4FDD}"/>
              </a:ext>
            </a:extLst>
          </p:cNvPr>
          <p:cNvGrpSpPr/>
          <p:nvPr userDrawn="1"/>
        </p:nvGrpSpPr>
        <p:grpSpPr>
          <a:xfrm>
            <a:off x="11612436" y="4863562"/>
            <a:ext cx="941340" cy="589938"/>
            <a:chOff x="11612436" y="4863562"/>
            <a:chExt cx="941340" cy="589938"/>
          </a:xfrm>
        </p:grpSpPr>
        <p:sp>
          <p:nvSpPr>
            <p:cNvPr id="29" name="对话气泡: 圆角矩形 28">
              <a:extLst>
                <a:ext uri="{FF2B5EF4-FFF2-40B4-BE49-F238E27FC236}">
                  <a16:creationId xmlns:a16="http://schemas.microsoft.com/office/drawing/2014/main" id="{30B84EBE-F53E-3789-578A-BA564E06A5A1}"/>
                </a:ext>
              </a:extLst>
            </p:cNvPr>
            <p:cNvSpPr/>
            <p:nvPr/>
          </p:nvSpPr>
          <p:spPr>
            <a:xfrm rot="1307322">
              <a:off x="11612436" y="4863562"/>
              <a:ext cx="941340" cy="589938"/>
            </a:xfrm>
            <a:prstGeom prst="wedgeRoundRectCallout">
              <a:avLst>
                <a:gd name="adj1" fmla="val -31250"/>
                <a:gd name="adj2" fmla="val 65609"/>
                <a:gd name="adj3" fmla="val 16667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" name="图形 29">
              <a:extLst>
                <a:ext uri="{FF2B5EF4-FFF2-40B4-BE49-F238E27FC236}">
                  <a16:creationId xmlns:a16="http://schemas.microsoft.com/office/drawing/2014/main" id="{563959F6-0F30-7D37-08AB-3A057145B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1357808">
              <a:off x="11799123" y="4874548"/>
              <a:ext cx="567966" cy="567966"/>
            </a:xfrm>
            <a:prstGeom prst="rect">
              <a:avLst/>
            </a:prstGeom>
          </p:spPr>
        </p:pic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C38AC0CE-A2B1-2289-EB05-34873C3472C9}"/>
              </a:ext>
            </a:extLst>
          </p:cNvPr>
          <p:cNvSpPr/>
          <p:nvPr userDrawn="1"/>
        </p:nvSpPr>
        <p:spPr>
          <a:xfrm>
            <a:off x="12192000" y="-478972"/>
            <a:ext cx="1487715" cy="8215085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7365502-DE11-FB33-C18B-20A0ED03DDFC}"/>
              </a:ext>
            </a:extLst>
          </p:cNvPr>
          <p:cNvSpPr/>
          <p:nvPr userDrawn="1"/>
        </p:nvSpPr>
        <p:spPr>
          <a:xfrm flipH="1">
            <a:off x="-2465964" y="-478972"/>
            <a:ext cx="2465963" cy="8215085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A4340AD-252E-9C91-FEBE-DEE575FE1FFC}"/>
              </a:ext>
            </a:extLst>
          </p:cNvPr>
          <p:cNvSpPr/>
          <p:nvPr userDrawn="1"/>
        </p:nvSpPr>
        <p:spPr>
          <a:xfrm flipH="1" flipV="1">
            <a:off x="-798288" y="6872512"/>
            <a:ext cx="13759544" cy="158931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>
            <a:hlinkClick r:id="rId16"/>
            <a:extLst>
              <a:ext uri="{FF2B5EF4-FFF2-40B4-BE49-F238E27FC236}">
                <a16:creationId xmlns:a16="http://schemas.microsoft.com/office/drawing/2014/main" id="{96849352-D066-8A5F-1C44-2D49CDFFE8C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888" y="1910096"/>
            <a:ext cx="1900224" cy="25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74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D5EA7315-A71E-4F19-10A8-3A3E3C496B38}"/>
              </a:ext>
            </a:extLst>
          </p:cNvPr>
          <p:cNvGrpSpPr/>
          <p:nvPr userDrawn="1"/>
        </p:nvGrpSpPr>
        <p:grpSpPr>
          <a:xfrm>
            <a:off x="711199" y="1168399"/>
            <a:ext cx="4521202" cy="4521202"/>
            <a:chOff x="1466850" y="-1200150"/>
            <a:chExt cx="9258300" cy="9258300"/>
          </a:xfrm>
        </p:grpSpPr>
        <p:sp>
          <p:nvSpPr>
            <p:cNvPr id="8" name="圆: 空心 7">
              <a:extLst>
                <a:ext uri="{FF2B5EF4-FFF2-40B4-BE49-F238E27FC236}">
                  <a16:creationId xmlns:a16="http://schemas.microsoft.com/office/drawing/2014/main" id="{FD5B75CC-407C-30C7-BCD4-E5AFDDD20A64}"/>
                </a:ext>
              </a:extLst>
            </p:cNvPr>
            <p:cNvSpPr/>
            <p:nvPr/>
          </p:nvSpPr>
          <p:spPr>
            <a:xfrm>
              <a:off x="3893457" y="1226457"/>
              <a:ext cx="4405086" cy="4405086"/>
            </a:xfrm>
            <a:prstGeom prst="donut">
              <a:avLst>
                <a:gd name="adj" fmla="val 9181"/>
              </a:avLst>
            </a:prstGeom>
            <a:gradFill>
              <a:gsLst>
                <a:gs pos="74000">
                  <a:schemeClr val="accent1">
                    <a:alpha val="1000"/>
                  </a:schemeClr>
                </a:gs>
                <a:gs pos="26000">
                  <a:schemeClr val="accent1">
                    <a:alpha val="1000"/>
                  </a:schemeClr>
                </a:gs>
                <a:gs pos="50000">
                  <a:schemeClr val="accent1">
                    <a:alpha val="4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圆: 空心 8">
              <a:extLst>
                <a:ext uri="{FF2B5EF4-FFF2-40B4-BE49-F238E27FC236}">
                  <a16:creationId xmlns:a16="http://schemas.microsoft.com/office/drawing/2014/main" id="{9529B95C-D63D-3A91-99F3-7432492410C1}"/>
                </a:ext>
              </a:extLst>
            </p:cNvPr>
            <p:cNvSpPr/>
            <p:nvPr/>
          </p:nvSpPr>
          <p:spPr>
            <a:xfrm>
              <a:off x="1466850" y="-1200150"/>
              <a:ext cx="9258300" cy="9258300"/>
            </a:xfrm>
            <a:prstGeom prst="donut">
              <a:avLst>
                <a:gd name="adj" fmla="val 3392"/>
              </a:avLst>
            </a:prstGeom>
            <a:gradFill>
              <a:gsLst>
                <a:gs pos="74000">
                  <a:schemeClr val="accent1">
                    <a:alpha val="0"/>
                  </a:schemeClr>
                </a:gs>
                <a:gs pos="26000">
                  <a:schemeClr val="accent1">
                    <a:alpha val="0"/>
                  </a:schemeClr>
                </a:gs>
                <a:gs pos="50000">
                  <a:schemeClr val="accent1"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空心弧 9">
            <a:extLst>
              <a:ext uri="{FF2B5EF4-FFF2-40B4-BE49-F238E27FC236}">
                <a16:creationId xmlns:a16="http://schemas.microsoft.com/office/drawing/2014/main" id="{7837F8E7-CE65-5ED8-B6C3-26CF8E1E4661}"/>
              </a:ext>
            </a:extLst>
          </p:cNvPr>
          <p:cNvSpPr/>
          <p:nvPr userDrawn="1"/>
        </p:nvSpPr>
        <p:spPr>
          <a:xfrm>
            <a:off x="1130299" y="1587500"/>
            <a:ext cx="3683000" cy="3683000"/>
          </a:xfrm>
          <a:prstGeom prst="blockArc">
            <a:avLst>
              <a:gd name="adj1" fmla="val 13759388"/>
              <a:gd name="adj2" fmla="val 4847931"/>
              <a:gd name="adj3" fmla="val 19635"/>
            </a:avLst>
          </a:prstGeom>
          <a:gradFill flip="none" rotWithShape="1">
            <a:gsLst>
              <a:gs pos="100000">
                <a:schemeClr val="accent2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空心弧 10">
            <a:extLst>
              <a:ext uri="{FF2B5EF4-FFF2-40B4-BE49-F238E27FC236}">
                <a16:creationId xmlns:a16="http://schemas.microsoft.com/office/drawing/2014/main" id="{30BE957B-305E-9F57-31E9-AA716E3601F2}"/>
              </a:ext>
            </a:extLst>
          </p:cNvPr>
          <p:cNvSpPr/>
          <p:nvPr userDrawn="1"/>
        </p:nvSpPr>
        <p:spPr>
          <a:xfrm>
            <a:off x="10746016" y="6226629"/>
            <a:ext cx="1973942" cy="1973942"/>
          </a:xfrm>
          <a:prstGeom prst="blockArc">
            <a:avLst>
              <a:gd name="adj1" fmla="val 10256306"/>
              <a:gd name="adj2" fmla="val 28202"/>
              <a:gd name="adj3" fmla="val 21609"/>
            </a:avLst>
          </a:prstGeom>
          <a:gradFill flip="none" rotWithShape="1">
            <a:gsLst>
              <a:gs pos="92000">
                <a:schemeClr val="accent2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7A4099D-B237-21FB-5968-425076C789CA}"/>
              </a:ext>
            </a:extLst>
          </p:cNvPr>
          <p:cNvGrpSpPr/>
          <p:nvPr userDrawn="1"/>
        </p:nvGrpSpPr>
        <p:grpSpPr>
          <a:xfrm>
            <a:off x="8103505" y="6572249"/>
            <a:ext cx="2752272" cy="170561"/>
            <a:chOff x="-330200" y="4580518"/>
            <a:chExt cx="5600700" cy="347082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51D54E6D-D398-9B84-D96C-FFD84B99F323}"/>
                </a:ext>
              </a:extLst>
            </p:cNvPr>
            <p:cNvSpPr/>
            <p:nvPr/>
          </p:nvSpPr>
          <p:spPr>
            <a:xfrm>
              <a:off x="-63499" y="4580518"/>
              <a:ext cx="5333999" cy="26342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2">
                    <a:alpha val="11000"/>
                  </a:schemeClr>
                </a:gs>
                <a:gs pos="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61F90741-E32A-96F6-6CFE-D7082EE9A78A}"/>
                </a:ext>
              </a:extLst>
            </p:cNvPr>
            <p:cNvSpPr/>
            <p:nvPr/>
          </p:nvSpPr>
          <p:spPr>
            <a:xfrm>
              <a:off x="-330200" y="4760283"/>
              <a:ext cx="4470400" cy="16731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2">
                    <a:alpha val="11000"/>
                  </a:schemeClr>
                </a:gs>
                <a:gs pos="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>
            <a:hlinkClick r:id="rId2"/>
            <a:extLst>
              <a:ext uri="{FF2B5EF4-FFF2-40B4-BE49-F238E27FC236}">
                <a16:creationId xmlns:a16="http://schemas.microsoft.com/office/drawing/2014/main" id="{B02F4861-31F0-1E89-A607-3CAB48FF44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171" y="563896"/>
            <a:ext cx="1900224" cy="250828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0F6DC084-3616-2918-35D3-2CC06E5D2639}"/>
              </a:ext>
            </a:extLst>
          </p:cNvPr>
          <p:cNvSpPr/>
          <p:nvPr userDrawn="1"/>
        </p:nvSpPr>
        <p:spPr>
          <a:xfrm>
            <a:off x="12192000" y="-478972"/>
            <a:ext cx="1487715" cy="8215085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5E484EC-6115-3677-3AE2-CA0AD6ACCB6C}"/>
              </a:ext>
            </a:extLst>
          </p:cNvPr>
          <p:cNvSpPr/>
          <p:nvPr userDrawn="1"/>
        </p:nvSpPr>
        <p:spPr>
          <a:xfrm flipH="1" flipV="1">
            <a:off x="-798288" y="6872512"/>
            <a:ext cx="13759544" cy="158931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560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27655AA9-2EEE-6D92-43E2-EF1D47ED78EC}"/>
              </a:ext>
            </a:extLst>
          </p:cNvPr>
          <p:cNvGrpSpPr/>
          <p:nvPr userDrawn="1"/>
        </p:nvGrpSpPr>
        <p:grpSpPr>
          <a:xfrm>
            <a:off x="3410857" y="390182"/>
            <a:ext cx="5370286" cy="5370286"/>
            <a:chOff x="1466850" y="-1200150"/>
            <a:chExt cx="9258300" cy="9258300"/>
          </a:xfrm>
        </p:grpSpPr>
        <p:sp>
          <p:nvSpPr>
            <p:cNvPr id="8" name="圆: 空心 7">
              <a:extLst>
                <a:ext uri="{FF2B5EF4-FFF2-40B4-BE49-F238E27FC236}">
                  <a16:creationId xmlns:a16="http://schemas.microsoft.com/office/drawing/2014/main" id="{D09201F5-4037-D301-99F8-517F03C6DBB8}"/>
                </a:ext>
              </a:extLst>
            </p:cNvPr>
            <p:cNvSpPr/>
            <p:nvPr/>
          </p:nvSpPr>
          <p:spPr>
            <a:xfrm>
              <a:off x="3893457" y="1226457"/>
              <a:ext cx="4405086" cy="4405086"/>
            </a:xfrm>
            <a:prstGeom prst="donut">
              <a:avLst>
                <a:gd name="adj" fmla="val 9181"/>
              </a:avLst>
            </a:prstGeom>
            <a:gradFill>
              <a:gsLst>
                <a:gs pos="74000">
                  <a:schemeClr val="accent1">
                    <a:alpha val="1000"/>
                  </a:schemeClr>
                </a:gs>
                <a:gs pos="26000">
                  <a:schemeClr val="accent1">
                    <a:alpha val="1000"/>
                  </a:schemeClr>
                </a:gs>
                <a:gs pos="50000">
                  <a:schemeClr val="accent1">
                    <a:alpha val="4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圆: 空心 8">
              <a:extLst>
                <a:ext uri="{FF2B5EF4-FFF2-40B4-BE49-F238E27FC236}">
                  <a16:creationId xmlns:a16="http://schemas.microsoft.com/office/drawing/2014/main" id="{82AE4CC8-D88C-8CD4-0502-C07ED328F386}"/>
                </a:ext>
              </a:extLst>
            </p:cNvPr>
            <p:cNvSpPr/>
            <p:nvPr/>
          </p:nvSpPr>
          <p:spPr>
            <a:xfrm>
              <a:off x="1466850" y="-1200150"/>
              <a:ext cx="9258300" cy="9258300"/>
            </a:xfrm>
            <a:prstGeom prst="donut">
              <a:avLst>
                <a:gd name="adj" fmla="val 3392"/>
              </a:avLst>
            </a:prstGeom>
            <a:gradFill>
              <a:gsLst>
                <a:gs pos="74000">
                  <a:schemeClr val="accent1">
                    <a:alpha val="0"/>
                  </a:schemeClr>
                </a:gs>
                <a:gs pos="26000">
                  <a:schemeClr val="accent1">
                    <a:alpha val="0"/>
                  </a:schemeClr>
                </a:gs>
                <a:gs pos="50000">
                  <a:schemeClr val="accent1"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0" name="图片 9">
            <a:hlinkClick r:id="rId2"/>
            <a:extLst>
              <a:ext uri="{FF2B5EF4-FFF2-40B4-BE49-F238E27FC236}">
                <a16:creationId xmlns:a16="http://schemas.microsoft.com/office/drawing/2014/main" id="{14256289-A9FC-F64F-7AE4-67411B44BA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171" y="563896"/>
            <a:ext cx="1900224" cy="250828"/>
          </a:xfrm>
          <a:prstGeom prst="rect">
            <a:avLst/>
          </a:prstGeom>
        </p:spPr>
      </p:pic>
      <p:sp>
        <p:nvSpPr>
          <p:cNvPr id="11" name="空心弧 10">
            <a:extLst>
              <a:ext uri="{FF2B5EF4-FFF2-40B4-BE49-F238E27FC236}">
                <a16:creationId xmlns:a16="http://schemas.microsoft.com/office/drawing/2014/main" id="{D32D556C-D4C0-1945-9AAC-B3934C1A7302}"/>
              </a:ext>
            </a:extLst>
          </p:cNvPr>
          <p:cNvSpPr/>
          <p:nvPr userDrawn="1"/>
        </p:nvSpPr>
        <p:spPr>
          <a:xfrm rot="20583593">
            <a:off x="10925629" y="5871029"/>
            <a:ext cx="1973942" cy="1973942"/>
          </a:xfrm>
          <a:prstGeom prst="blockArc">
            <a:avLst>
              <a:gd name="adj1" fmla="val 10256306"/>
              <a:gd name="adj2" fmla="val 28202"/>
              <a:gd name="adj3" fmla="val 21609"/>
            </a:avLst>
          </a:prstGeom>
          <a:gradFill flip="none" rotWithShape="1">
            <a:gsLst>
              <a:gs pos="92000">
                <a:schemeClr val="accent2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空心弧 11">
            <a:extLst>
              <a:ext uri="{FF2B5EF4-FFF2-40B4-BE49-F238E27FC236}">
                <a16:creationId xmlns:a16="http://schemas.microsoft.com/office/drawing/2014/main" id="{9D3B0B3C-D8E2-8E6E-D0AB-862B26C764E2}"/>
              </a:ext>
            </a:extLst>
          </p:cNvPr>
          <p:cNvSpPr/>
          <p:nvPr userDrawn="1"/>
        </p:nvSpPr>
        <p:spPr>
          <a:xfrm rot="1016407" flipH="1">
            <a:off x="-707570" y="5871029"/>
            <a:ext cx="1973942" cy="1973942"/>
          </a:xfrm>
          <a:prstGeom prst="blockArc">
            <a:avLst>
              <a:gd name="adj1" fmla="val 10256306"/>
              <a:gd name="adj2" fmla="val 28202"/>
              <a:gd name="adj3" fmla="val 21609"/>
            </a:avLst>
          </a:prstGeom>
          <a:gradFill flip="none" rotWithShape="1">
            <a:gsLst>
              <a:gs pos="92000">
                <a:schemeClr val="accent2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5BBE0F3-5CFB-1F1C-A33D-EBA6403FFD72}"/>
              </a:ext>
            </a:extLst>
          </p:cNvPr>
          <p:cNvSpPr/>
          <p:nvPr userDrawn="1"/>
        </p:nvSpPr>
        <p:spPr>
          <a:xfrm>
            <a:off x="12192000" y="-478972"/>
            <a:ext cx="1487715" cy="8215085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78E6D9C-61D5-E594-6232-3B961D650923}"/>
              </a:ext>
            </a:extLst>
          </p:cNvPr>
          <p:cNvSpPr/>
          <p:nvPr userDrawn="1"/>
        </p:nvSpPr>
        <p:spPr>
          <a:xfrm flipH="1">
            <a:off x="-2465964" y="-478972"/>
            <a:ext cx="2465963" cy="8215085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7148158-24AB-384C-E88D-94C03A02D1C3}"/>
              </a:ext>
            </a:extLst>
          </p:cNvPr>
          <p:cNvSpPr/>
          <p:nvPr userDrawn="1"/>
        </p:nvSpPr>
        <p:spPr>
          <a:xfrm flipH="1" flipV="1">
            <a:off x="-798288" y="6872512"/>
            <a:ext cx="13759544" cy="158931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139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空心弧 8">
            <a:extLst>
              <a:ext uri="{FF2B5EF4-FFF2-40B4-BE49-F238E27FC236}">
                <a16:creationId xmlns:a16="http://schemas.microsoft.com/office/drawing/2014/main" id="{A1F487EF-DBA3-A2A5-8064-E84A3BB1CDCB}"/>
              </a:ext>
            </a:extLst>
          </p:cNvPr>
          <p:cNvSpPr/>
          <p:nvPr userDrawn="1"/>
        </p:nvSpPr>
        <p:spPr>
          <a:xfrm rot="17722357">
            <a:off x="591017" y="334920"/>
            <a:ext cx="961726" cy="961726"/>
          </a:xfrm>
          <a:prstGeom prst="blockArc">
            <a:avLst>
              <a:gd name="adj1" fmla="val 7945705"/>
              <a:gd name="adj2" fmla="val 3482675"/>
              <a:gd name="adj3" fmla="val 20698"/>
            </a:avLst>
          </a:prstGeom>
          <a:gradFill flip="none" rotWithShape="1">
            <a:gsLst>
              <a:gs pos="92000">
                <a:schemeClr val="accent2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8ABC1A5-F982-D848-3971-F00842333F09}"/>
              </a:ext>
            </a:extLst>
          </p:cNvPr>
          <p:cNvSpPr/>
          <p:nvPr userDrawn="1"/>
        </p:nvSpPr>
        <p:spPr>
          <a:xfrm>
            <a:off x="0" y="6781800"/>
            <a:ext cx="12204700" cy="76200"/>
          </a:xfrm>
          <a:prstGeom prst="rect">
            <a:avLst/>
          </a:prstGeom>
          <a:solidFill>
            <a:schemeClr val="accent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48718621-212A-850E-8A5C-E28EAEF4F9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8072" y="602771"/>
            <a:ext cx="5524500" cy="5466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zh-CN" altLang="en-US" sz="3200" kern="120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  <a:lvl2pPr marL="0" algn="l" defTabSz="914400" rtl="0" eaLnBrk="1" latinLnBrk="0" hangingPunct="1">
              <a:defRPr lang="zh-CN" altLang="en-US" sz="3200" kern="120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2pPr>
            <a:lvl3pPr marL="0" algn="l" defTabSz="914400" rtl="0" eaLnBrk="1" latinLnBrk="0" hangingPunct="1">
              <a:defRPr lang="zh-CN" altLang="en-US" sz="3200" kern="120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3pPr>
            <a:lvl4pPr marL="0" algn="l" defTabSz="914400" rtl="0" eaLnBrk="1" latinLnBrk="0" hangingPunct="1">
              <a:defRPr lang="zh-CN" altLang="en-US" sz="3200" kern="120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4pPr>
            <a:lvl5pPr marL="0" algn="l" defTabSz="914400" rtl="0" eaLnBrk="1" latinLnBrk="0" hangingPunct="1">
              <a:defRPr lang="zh-CN" altLang="en-US" sz="32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5pPr>
          </a:lstStyle>
          <a:p>
            <a:r>
              <a:rPr lang="zh-CN" altLang="en-US" sz="32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输入标题</a:t>
            </a:r>
          </a:p>
        </p:txBody>
      </p:sp>
      <p:pic>
        <p:nvPicPr>
          <p:cNvPr id="14" name="图片 13">
            <a:hlinkClick r:id="rId2"/>
            <a:extLst>
              <a:ext uri="{FF2B5EF4-FFF2-40B4-BE49-F238E27FC236}">
                <a16:creationId xmlns:a16="http://schemas.microsoft.com/office/drawing/2014/main" id="{77388A7E-3947-D42E-AA82-76AC64A6C0B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171" y="563896"/>
            <a:ext cx="1900224" cy="25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07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: 空心 9">
            <a:extLst>
              <a:ext uri="{FF2B5EF4-FFF2-40B4-BE49-F238E27FC236}">
                <a16:creationId xmlns:a16="http://schemas.microsoft.com/office/drawing/2014/main" id="{2A5D452C-908B-83D9-6D4A-120C0FE89F59}"/>
              </a:ext>
            </a:extLst>
          </p:cNvPr>
          <p:cNvSpPr/>
          <p:nvPr userDrawn="1"/>
        </p:nvSpPr>
        <p:spPr>
          <a:xfrm>
            <a:off x="3893457" y="1226457"/>
            <a:ext cx="4405086" cy="4405086"/>
          </a:xfrm>
          <a:prstGeom prst="donut">
            <a:avLst>
              <a:gd name="adj" fmla="val 9181"/>
            </a:avLst>
          </a:prstGeom>
          <a:gradFill>
            <a:gsLst>
              <a:gs pos="74000">
                <a:schemeClr val="accent1">
                  <a:alpha val="1000"/>
                </a:schemeClr>
              </a:gs>
              <a:gs pos="26000">
                <a:schemeClr val="accent1">
                  <a:alpha val="1000"/>
                </a:schemeClr>
              </a:gs>
              <a:gs pos="50000">
                <a:schemeClr val="accent1">
                  <a:alpha val="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: 空心 10">
            <a:extLst>
              <a:ext uri="{FF2B5EF4-FFF2-40B4-BE49-F238E27FC236}">
                <a16:creationId xmlns:a16="http://schemas.microsoft.com/office/drawing/2014/main" id="{EB0EE5E7-7F1C-E9E6-6CA2-1070FC834E95}"/>
              </a:ext>
            </a:extLst>
          </p:cNvPr>
          <p:cNvSpPr/>
          <p:nvPr userDrawn="1"/>
        </p:nvSpPr>
        <p:spPr>
          <a:xfrm>
            <a:off x="-573315" y="-3240315"/>
            <a:ext cx="13338630" cy="13338630"/>
          </a:xfrm>
          <a:prstGeom prst="donut">
            <a:avLst>
              <a:gd name="adj" fmla="val 6333"/>
            </a:avLst>
          </a:prstGeom>
          <a:gradFill>
            <a:gsLst>
              <a:gs pos="74000">
                <a:schemeClr val="accent1">
                  <a:alpha val="0"/>
                </a:schemeClr>
              </a:gs>
              <a:gs pos="26000">
                <a:schemeClr val="accent1">
                  <a:alpha val="0"/>
                </a:schemeClr>
              </a:gs>
              <a:gs pos="50000">
                <a:schemeClr val="accent1"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圆: 空心 11">
            <a:extLst>
              <a:ext uri="{FF2B5EF4-FFF2-40B4-BE49-F238E27FC236}">
                <a16:creationId xmlns:a16="http://schemas.microsoft.com/office/drawing/2014/main" id="{C96F335B-8373-565A-DCA3-24287C38EDD7}"/>
              </a:ext>
            </a:extLst>
          </p:cNvPr>
          <p:cNvSpPr/>
          <p:nvPr userDrawn="1"/>
        </p:nvSpPr>
        <p:spPr>
          <a:xfrm>
            <a:off x="1466850" y="-1200150"/>
            <a:ext cx="9258300" cy="9258300"/>
          </a:xfrm>
          <a:prstGeom prst="donut">
            <a:avLst>
              <a:gd name="adj" fmla="val 3392"/>
            </a:avLst>
          </a:prstGeom>
          <a:gradFill>
            <a:gsLst>
              <a:gs pos="74000">
                <a:schemeClr val="accent1">
                  <a:alpha val="0"/>
                </a:schemeClr>
              </a:gs>
              <a:gs pos="26000">
                <a:schemeClr val="accent1">
                  <a:alpha val="0"/>
                </a:schemeClr>
              </a:gs>
              <a:gs pos="50000">
                <a:schemeClr val="accent1"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5" name="图片 14">
            <a:hlinkClick r:id="rId2"/>
            <a:extLst>
              <a:ext uri="{FF2B5EF4-FFF2-40B4-BE49-F238E27FC236}">
                <a16:creationId xmlns:a16="http://schemas.microsoft.com/office/drawing/2014/main" id="{DB92D14C-4368-D739-9D4E-6AA9A8C2A9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888" y="1910096"/>
            <a:ext cx="1900224" cy="250828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6B324967-FD0F-BD84-55B4-C268E191C0E0}"/>
              </a:ext>
            </a:extLst>
          </p:cNvPr>
          <p:cNvSpPr/>
          <p:nvPr userDrawn="1"/>
        </p:nvSpPr>
        <p:spPr>
          <a:xfrm>
            <a:off x="12192000" y="-478972"/>
            <a:ext cx="1487715" cy="8215085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ED5C273-1CD4-1DD4-4E0A-CEE62C908F7F}"/>
              </a:ext>
            </a:extLst>
          </p:cNvPr>
          <p:cNvSpPr/>
          <p:nvPr userDrawn="1"/>
        </p:nvSpPr>
        <p:spPr>
          <a:xfrm flipH="1">
            <a:off x="-2465964" y="-478972"/>
            <a:ext cx="2465963" cy="8215085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B7991DA-8FA9-D9C8-5171-E440B43C6DB5}"/>
              </a:ext>
            </a:extLst>
          </p:cNvPr>
          <p:cNvSpPr/>
          <p:nvPr userDrawn="1"/>
        </p:nvSpPr>
        <p:spPr>
          <a:xfrm flipH="1" flipV="1">
            <a:off x="-798288" y="6872512"/>
            <a:ext cx="13759544" cy="158931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595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3248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D93A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9154A33-747C-4A5D-8228-1FBB8C6CB121}"/>
              </a:ext>
            </a:extLst>
          </p:cNvPr>
          <p:cNvSpPr txBox="1">
            <a:spLocks/>
          </p:cNvSpPr>
          <p:nvPr userDrawn="1"/>
        </p:nvSpPr>
        <p:spPr>
          <a:xfrm>
            <a:off x="440603" y="182445"/>
            <a:ext cx="1657138" cy="2872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lang="zh-CN" altLang="en-US" sz="1100" b="0" i="0" kern="1200" baseline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/>
              <a:t>OfficePLUS.cn</a:t>
            </a:r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83C0246-67FF-40D3-8BFD-6742D83FD9A2}"/>
              </a:ext>
            </a:extLst>
          </p:cNvPr>
          <p:cNvSpPr txBox="1">
            <a:spLocks/>
          </p:cNvSpPr>
          <p:nvPr userDrawn="1"/>
        </p:nvSpPr>
        <p:spPr>
          <a:xfrm>
            <a:off x="4153012" y="759876"/>
            <a:ext cx="7074345" cy="5399189"/>
          </a:xfrm>
          <a:prstGeom prst="rect">
            <a:avLst/>
          </a:prstGeom>
        </p:spPr>
        <p:txBody>
          <a:bodyPr/>
          <a:lstStyle>
            <a:lvl1pPr indent="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200" b="0" i="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zh-CN" altLang="en-US"/>
              <a:t>中文 思源黑体 </a:t>
            </a:r>
            <a:r>
              <a:rPr lang="fr-FR" altLang="zh-CN"/>
              <a:t>CN Normal</a:t>
            </a:r>
            <a:r>
              <a:rPr lang="zh-CN" altLang="en-US"/>
              <a:t>（标题）、思源黑体 </a:t>
            </a:r>
            <a:r>
              <a:rPr lang="en-US" altLang="zh-CN"/>
              <a:t>CN ExtraLight </a:t>
            </a:r>
            <a:r>
              <a:rPr lang="zh-CN" altLang="en-US"/>
              <a:t>（正文）</a:t>
            </a:r>
            <a:endParaRPr lang="en-US" altLang="zh-CN"/>
          </a:p>
          <a:p>
            <a:pPr lvl="0"/>
            <a:r>
              <a:rPr lang="zh-CN" altLang="en-US"/>
              <a:t>英文 思源黑体 </a:t>
            </a:r>
            <a:r>
              <a:rPr lang="fr-FR" altLang="zh-CN"/>
              <a:t>CN Normal</a:t>
            </a:r>
            <a:r>
              <a:rPr lang="zh-CN" altLang="en-US"/>
              <a:t>（标题）</a:t>
            </a:r>
            <a:r>
              <a:rPr lang="zh-CN" altLang="fr-FR"/>
              <a:t>、</a:t>
            </a:r>
            <a:r>
              <a:rPr lang="zh-CN" altLang="en-US"/>
              <a:t>思源黑体 </a:t>
            </a:r>
            <a:r>
              <a:rPr lang="fr-FR" altLang="zh-CN"/>
              <a:t>CN ExtraLight </a:t>
            </a:r>
            <a:r>
              <a:rPr lang="zh-CN" altLang="en-US"/>
              <a:t>（正文）</a:t>
            </a:r>
            <a:endParaRPr lang="en-US" altLang="zh-CN"/>
          </a:p>
          <a:p>
            <a:pPr lvl="0"/>
            <a:endParaRPr lang="zh-CN" altLang="en-US"/>
          </a:p>
          <a:p>
            <a:pPr lvl="0"/>
            <a:r>
              <a:rPr lang="zh-CN" altLang="en-US"/>
              <a:t>标题 </a:t>
            </a:r>
            <a:r>
              <a:rPr lang="en-US" altLang="zh-CN"/>
              <a:t>1.0</a:t>
            </a:r>
          </a:p>
          <a:p>
            <a:pPr lvl="0"/>
            <a:r>
              <a:rPr lang="zh-CN" altLang="en-US"/>
              <a:t>正文 </a:t>
            </a:r>
            <a:r>
              <a:rPr lang="en-US" altLang="zh-CN"/>
              <a:t>1.3</a:t>
            </a:r>
          </a:p>
          <a:p>
            <a:pPr lvl="0"/>
            <a:r>
              <a:rPr lang="en-US" altLang="zh-CN"/>
              <a:t>Unsplash</a:t>
            </a:r>
            <a:r>
              <a:rPr lang="zh-CN" altLang="en-US"/>
              <a:t>、</a:t>
            </a:r>
            <a:r>
              <a:rPr lang="en-US" altLang="zh-CN"/>
              <a:t>Pexels</a:t>
            </a:r>
          </a:p>
          <a:p>
            <a:pPr lvl="0">
              <a:spcBef>
                <a:spcPts val="0"/>
              </a:spcBef>
            </a:pPr>
            <a:endParaRPr lang="en-US" altLang="zh-CN"/>
          </a:p>
          <a:p>
            <a:pPr lvl="0">
              <a:spcBef>
                <a:spcPts val="0"/>
              </a:spcBef>
            </a:pPr>
            <a:endParaRPr lang="en-US" altLang="zh-CN"/>
          </a:p>
          <a:p>
            <a:pPr lvl="0">
              <a:spcBef>
                <a:spcPts val="0"/>
              </a:spcBef>
            </a:pPr>
            <a:r>
              <a:rPr lang="zh-CN" altLang="en-US"/>
              <a:t>本网站所提供的任何信息内容（包括但不限于 </a:t>
            </a:r>
            <a:r>
              <a:rPr lang="en-US" altLang="zh-CN"/>
              <a:t>PPT </a:t>
            </a:r>
            <a:r>
              <a:rPr lang="zh-CN" altLang="en-US"/>
              <a:t>模板、</a:t>
            </a:r>
            <a:r>
              <a:rPr lang="en-US" altLang="zh-CN"/>
              <a:t>Word </a:t>
            </a:r>
            <a:r>
              <a:rPr lang="zh-CN" altLang="en-US"/>
              <a:t>文档、</a:t>
            </a:r>
            <a:r>
              <a:rPr lang="en-US" altLang="zh-CN"/>
              <a:t>Excel </a:t>
            </a:r>
            <a:r>
              <a:rPr lang="zh-CN" altLang="en-US"/>
              <a:t>图表、图片素材等）均受</a:t>
            </a:r>
            <a:r>
              <a:rPr lang="en-US" altLang="zh-CN"/>
              <a:t>《</a:t>
            </a:r>
            <a:r>
              <a:rPr lang="zh-CN" altLang="en-US"/>
              <a:t>中华人民共和国著作权法</a:t>
            </a:r>
            <a:r>
              <a:rPr lang="en-US" altLang="zh-CN"/>
              <a:t>》</a:t>
            </a:r>
            <a:r>
              <a:rPr lang="zh-CN" altLang="en-US"/>
              <a:t>、</a:t>
            </a:r>
            <a:r>
              <a:rPr lang="en-US" altLang="zh-CN"/>
              <a:t>《</a:t>
            </a:r>
            <a:r>
              <a:rPr lang="zh-CN" altLang="en-US"/>
              <a:t>信息网络传播权保护条例</a:t>
            </a:r>
            <a:r>
              <a:rPr lang="en-US" altLang="zh-CN"/>
              <a:t>》</a:t>
            </a:r>
            <a:r>
              <a:rPr lang="zh-CN" altLang="en-US"/>
              <a:t>及其他适用的法律法规的保护，未经权利人书面明确授权，信息内容的任何部分</a:t>
            </a:r>
            <a:r>
              <a:rPr lang="en-US" altLang="zh-CN"/>
              <a:t>(</a:t>
            </a:r>
            <a:r>
              <a:rPr lang="zh-CN" altLang="en-US"/>
              <a:t>包括图片或图表</a:t>
            </a:r>
            <a:r>
              <a:rPr lang="en-US" altLang="zh-CN"/>
              <a:t>)</a:t>
            </a:r>
            <a:r>
              <a:rPr lang="zh-CN" altLang="en-US"/>
              <a:t>不得被全部或部分的复制、传播、销售，否则将承担法律责任。</a:t>
            </a:r>
          </a:p>
          <a:p>
            <a:pPr lvl="0"/>
            <a:endParaRPr lang="zh-CN" altLang="en-US"/>
          </a:p>
          <a:p>
            <a:pPr lvl="0"/>
            <a:r>
              <a:rPr lang="zh-CN" altLang="en-US"/>
              <a:t>書翰</a:t>
            </a:r>
          </a:p>
          <a:p>
            <a:pPr lvl="0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57799BC-CCC7-465F-A088-DB9D06D53CF9}"/>
              </a:ext>
            </a:extLst>
          </p:cNvPr>
          <p:cNvSpPr txBox="1">
            <a:spLocks/>
          </p:cNvSpPr>
          <p:nvPr userDrawn="1"/>
        </p:nvSpPr>
        <p:spPr>
          <a:xfrm>
            <a:off x="440603" y="759876"/>
            <a:ext cx="1657138" cy="4402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lang="zh-CN" altLang="en-US" sz="1867" b="0" i="0" kern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54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/>
              <a:t>标注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48A8E1F-3B42-4289-98BF-9C3BFB395D24}"/>
              </a:ext>
            </a:extLst>
          </p:cNvPr>
          <p:cNvSpPr txBox="1">
            <a:spLocks/>
          </p:cNvSpPr>
          <p:nvPr userDrawn="1"/>
        </p:nvSpPr>
        <p:spPr>
          <a:xfrm>
            <a:off x="2378000" y="759876"/>
            <a:ext cx="1494754" cy="53991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lang="zh-CN" altLang="en-US" sz="1200" b="0" i="0" kern="1200" baseline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/>
              <a:t>字体使用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/>
              <a:t>行距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/>
              <a:t>素材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/>
              <a:t>声明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/>
              <a:t>作者</a:t>
            </a:r>
          </a:p>
        </p:txBody>
      </p:sp>
    </p:spTree>
    <p:extLst>
      <p:ext uri="{BB962C8B-B14F-4D97-AF65-F5344CB8AC3E}">
        <p14:creationId xmlns:p14="http://schemas.microsoft.com/office/powerpoint/2010/main" val="2865442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400CBE-FA0E-59A4-34C8-BA421B94FE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39749-17A3-4DFB-BAD0-0C327BCDC158}" type="datetimeFigureOut">
              <a:rPr lang="zh-CN" altLang="en-US" smtClean="0"/>
              <a:t>2025/8/4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E22C5A-162F-A151-1AE2-3ACDD972AA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9F663D-3DE1-1194-93F7-3EFE84854E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B631A-66DE-47C8-8670-89487704A5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835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94EC4FC-7B63-0641-90FE-55B5F895D43B}"/>
              </a:ext>
            </a:extLst>
          </p:cNvPr>
          <p:cNvSpPr txBox="1"/>
          <p:nvPr/>
        </p:nvSpPr>
        <p:spPr>
          <a:xfrm>
            <a:off x="1168908" y="1877038"/>
            <a:ext cx="212750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2000">
                      <a:schemeClr val="accent3"/>
                    </a:gs>
                    <a:gs pos="0">
                      <a:schemeClr val="accent1"/>
                    </a:gs>
                  </a:gsLst>
                  <a:lin ang="5400000" scaled="1"/>
                </a:gra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01</a:t>
            </a:r>
            <a:endParaRPr kumimoji="0" lang="zh-CN" altLang="en-US" sz="13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2000">
                    <a:schemeClr val="accent3"/>
                  </a:gs>
                  <a:gs pos="0">
                    <a:schemeClr val="accent1"/>
                  </a:gs>
                </a:gsLst>
                <a:lin ang="5400000" scaled="1"/>
              </a:gra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4B742AB-9F36-F3F4-9F04-A84E74B3DD2E}"/>
              </a:ext>
            </a:extLst>
          </p:cNvPr>
          <p:cNvCxnSpPr>
            <a:cxnSpLocks/>
          </p:cNvCxnSpPr>
          <p:nvPr/>
        </p:nvCxnSpPr>
        <p:spPr>
          <a:xfrm>
            <a:off x="5580371" y="4093029"/>
            <a:ext cx="1031258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29C588B-0C5A-C64E-DF80-131C8FB5678F}"/>
              </a:ext>
            </a:extLst>
          </p:cNvPr>
          <p:cNvSpPr txBox="1"/>
          <p:nvPr/>
        </p:nvSpPr>
        <p:spPr>
          <a:xfrm>
            <a:off x="3872115" y="2631090"/>
            <a:ext cx="3533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dirty="0">
                <a:solidFill>
                  <a:srgbClr val="000000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ActiveMQ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1802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5C4ACCF-4DB2-05DC-7D39-957B9DF55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8072" y="602771"/>
            <a:ext cx="5524500" cy="584775"/>
          </a:xfrm>
        </p:spPr>
        <p:txBody>
          <a:bodyPr>
            <a:spAutoFit/>
          </a:bodyPr>
          <a:lstStyle/>
          <a:p>
            <a:r>
              <a:rPr lang="zh-CN" altLang="en-US" dirty="0"/>
              <a:t>其他概念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D53A41-6FCC-02B8-0DA6-00D7D551545D}"/>
              </a:ext>
            </a:extLst>
          </p:cNvPr>
          <p:cNvCxnSpPr>
            <a:cxnSpLocks/>
          </p:cNvCxnSpPr>
          <p:nvPr/>
        </p:nvCxnSpPr>
        <p:spPr>
          <a:xfrm>
            <a:off x="2047875" y="1163961"/>
            <a:ext cx="761011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7736BE0A-C7C5-4254-0718-086631583257}"/>
              </a:ext>
            </a:extLst>
          </p:cNvPr>
          <p:cNvSpPr txBox="1"/>
          <p:nvPr/>
        </p:nvSpPr>
        <p:spPr>
          <a:xfrm>
            <a:off x="979170" y="1489298"/>
            <a:ext cx="9117330" cy="4091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消费模式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Push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是服务端主动推送消息给客户端；及时性较好，大量消息到客户端时，会导致客户端消息堆积甚至崩溃。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Pull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是客户端需要主动到服务端取数据。优点是客户端可以依据自己的消费能力进行消费，拉取的频率需要控制，频繁容易造成服务端和客户端的压力，拉取间隔长又容易造成消费不及时。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Apache </a:t>
            </a:r>
            <a:r>
              <a:rPr lang="en-US" altLang="zh-CN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RocketMQ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既提供了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Push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模式也提供了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Pull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模式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消息重试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Consumer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消费某条消息失败，则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RocketMQ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会在重试间隔时间后，将消息重新投递给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Consumer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消费，若达到最大重试次数后消息还没有成功被消费，则消息将被投递至死信队列</a:t>
            </a:r>
          </a:p>
        </p:txBody>
      </p:sp>
    </p:spTree>
    <p:extLst>
      <p:ext uri="{BB962C8B-B14F-4D97-AF65-F5344CB8AC3E}">
        <p14:creationId xmlns:p14="http://schemas.microsoft.com/office/powerpoint/2010/main" val="16232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5C4ACCF-4DB2-05DC-7D39-957B9DF55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8072" y="602771"/>
            <a:ext cx="5524500" cy="584775"/>
          </a:xfrm>
        </p:spPr>
        <p:txBody>
          <a:bodyPr>
            <a:spAutoFit/>
          </a:bodyPr>
          <a:lstStyle/>
          <a:p>
            <a:r>
              <a:rPr lang="en-US" altLang="zh-CN" dirty="0" err="1"/>
              <a:t>RocketMQ</a:t>
            </a:r>
            <a:r>
              <a:rPr lang="en-US" altLang="zh-CN" dirty="0"/>
              <a:t>-JMS</a:t>
            </a:r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D53A41-6FCC-02B8-0DA6-00D7D551545D}"/>
              </a:ext>
            </a:extLst>
          </p:cNvPr>
          <p:cNvCxnSpPr>
            <a:cxnSpLocks/>
          </p:cNvCxnSpPr>
          <p:nvPr/>
        </p:nvCxnSpPr>
        <p:spPr>
          <a:xfrm>
            <a:off x="2047875" y="1163961"/>
            <a:ext cx="761011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4AA98CC2-F6DD-0A9B-9788-DFFDCE3F5214}"/>
              </a:ext>
            </a:extLst>
          </p:cNvPr>
          <p:cNvSpPr/>
          <p:nvPr/>
        </p:nvSpPr>
        <p:spPr>
          <a:xfrm>
            <a:off x="558812" y="1614579"/>
            <a:ext cx="5348968" cy="4382884"/>
          </a:xfrm>
          <a:prstGeom prst="roundRect">
            <a:avLst>
              <a:gd name="adj" fmla="val 5101"/>
            </a:avLst>
          </a:prstGeom>
          <a:noFill/>
          <a:ln w="6350">
            <a:solidFill>
              <a:schemeClr val="accent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13FE66E-F149-6550-0679-FE1079F390A5}"/>
              </a:ext>
            </a:extLst>
          </p:cNvPr>
          <p:cNvSpPr/>
          <p:nvPr/>
        </p:nvSpPr>
        <p:spPr>
          <a:xfrm>
            <a:off x="6246132" y="1669144"/>
            <a:ext cx="5348968" cy="4382884"/>
          </a:xfrm>
          <a:prstGeom prst="roundRect">
            <a:avLst>
              <a:gd name="adj" fmla="val 5101"/>
            </a:avLst>
          </a:prstGeom>
          <a:noFill/>
          <a:ln w="6350">
            <a:solidFill>
              <a:schemeClr val="accent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7" name="空心弧 6">
            <a:extLst>
              <a:ext uri="{FF2B5EF4-FFF2-40B4-BE49-F238E27FC236}">
                <a16:creationId xmlns:a16="http://schemas.microsoft.com/office/drawing/2014/main" id="{3263E78A-C350-6E08-E710-DA2AB3BFF929}"/>
              </a:ext>
            </a:extLst>
          </p:cNvPr>
          <p:cNvSpPr/>
          <p:nvPr/>
        </p:nvSpPr>
        <p:spPr>
          <a:xfrm>
            <a:off x="5034706" y="2799290"/>
            <a:ext cx="2122589" cy="2122592"/>
          </a:xfrm>
          <a:prstGeom prst="blockArc">
            <a:avLst>
              <a:gd name="adj1" fmla="val 13759388"/>
              <a:gd name="adj2" fmla="val 4707929"/>
              <a:gd name="adj3" fmla="val 18946"/>
            </a:avLst>
          </a:prstGeom>
          <a:gradFill flip="none" rotWithShape="1">
            <a:gsLst>
              <a:gs pos="100000">
                <a:schemeClr val="accent2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10" name="空心弧 9">
            <a:extLst>
              <a:ext uri="{FF2B5EF4-FFF2-40B4-BE49-F238E27FC236}">
                <a16:creationId xmlns:a16="http://schemas.microsoft.com/office/drawing/2014/main" id="{EB621D2C-3B47-A13A-7B12-D30D0D316B6D}"/>
              </a:ext>
            </a:extLst>
          </p:cNvPr>
          <p:cNvSpPr/>
          <p:nvPr/>
        </p:nvSpPr>
        <p:spPr>
          <a:xfrm rot="9472655">
            <a:off x="5034706" y="2799290"/>
            <a:ext cx="2122589" cy="2122592"/>
          </a:xfrm>
          <a:prstGeom prst="blockArc">
            <a:avLst>
              <a:gd name="adj1" fmla="val 13759388"/>
              <a:gd name="adj2" fmla="val 4707929"/>
              <a:gd name="adj3" fmla="val 18946"/>
            </a:avLst>
          </a:prstGeom>
          <a:gradFill flip="none" rotWithShape="1">
            <a:gsLst>
              <a:gs pos="100000">
                <a:schemeClr val="accent2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5331A75-20D3-687C-E43A-0946637990A5}"/>
              </a:ext>
            </a:extLst>
          </p:cNvPr>
          <p:cNvSpPr txBox="1"/>
          <p:nvPr/>
        </p:nvSpPr>
        <p:spPr>
          <a:xfrm>
            <a:off x="1530610" y="221614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3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/>
                <a:uLnTx/>
                <a:uFillTx/>
                <a:latin typeface="思源黑体 CN Normal"/>
                <a:ea typeface="思源黑体 CN Normal"/>
                <a:cs typeface="+mn-cs"/>
              </a:rPr>
              <a:t>介绍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5918178-B86D-A20A-4915-90088298FB21}"/>
              </a:ext>
            </a:extLst>
          </p:cNvPr>
          <p:cNvCxnSpPr>
            <a:cxnSpLocks/>
          </p:cNvCxnSpPr>
          <p:nvPr/>
        </p:nvCxnSpPr>
        <p:spPr>
          <a:xfrm>
            <a:off x="908793" y="2923629"/>
            <a:ext cx="3587007" cy="0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93231639-B523-F1CA-EF16-E56221BCEA8A}"/>
              </a:ext>
            </a:extLst>
          </p:cNvPr>
          <p:cNvSpPr txBox="1"/>
          <p:nvPr/>
        </p:nvSpPr>
        <p:spPr>
          <a:xfrm>
            <a:off x="7080832" y="215537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gradFill>
                  <a:gsLst>
                    <a:gs pos="0">
                      <a:schemeClr val="accent3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思源黑体 CN Normal"/>
                <a:ea typeface="思源黑体 CN Normal"/>
              </a:rPr>
              <a:t>存在的问题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effectLst/>
              <a:uLnTx/>
              <a:uFillTx/>
              <a:latin typeface="思源黑体 CN Normal"/>
              <a:ea typeface="思源黑体 CN Normal"/>
              <a:cs typeface="+mn-cs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7523039B-E64C-8446-8539-1D7C70F6AE49}"/>
              </a:ext>
            </a:extLst>
          </p:cNvPr>
          <p:cNvCxnSpPr>
            <a:cxnSpLocks/>
          </p:cNvCxnSpPr>
          <p:nvPr/>
        </p:nvCxnSpPr>
        <p:spPr>
          <a:xfrm>
            <a:off x="6459015" y="2862864"/>
            <a:ext cx="3587007" cy="0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C3B4DA0E-7E76-6BE2-3B0B-426A4A4DC5F6}"/>
              </a:ext>
            </a:extLst>
          </p:cNvPr>
          <p:cNvSpPr txBox="1"/>
          <p:nvPr/>
        </p:nvSpPr>
        <p:spPr>
          <a:xfrm>
            <a:off x="6339840" y="3062088"/>
            <a:ext cx="4984281" cy="2931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2ACE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400" dirty="0"/>
              <a:t>项目从</a:t>
            </a:r>
            <a:r>
              <a:rPr lang="en-US" altLang="zh-CN" sz="1400" dirty="0"/>
              <a:t>8</a:t>
            </a:r>
            <a:r>
              <a:rPr lang="zh-CN" altLang="en-US" sz="1400" dirty="0"/>
              <a:t>年前到现在只有初始版本，没有更新和维护。</a:t>
            </a:r>
            <a:endParaRPr lang="en-US" altLang="zh-CN" sz="1400" dirty="0"/>
          </a:p>
          <a:p>
            <a:pPr marL="171450" indent="-171450">
              <a:lnSpc>
                <a:spcPct val="130000"/>
              </a:lnSpc>
              <a:spcBef>
                <a:spcPts val="1200"/>
              </a:spcBef>
              <a:buClr>
                <a:srgbClr val="02ACE3"/>
              </a:buClr>
              <a:buFont typeface="Arial" panose="020B0604020202020204" pitchFamily="34" charset="0"/>
              <a:buChar char="•"/>
              <a:defRPr/>
            </a:pPr>
            <a:r>
              <a:rPr lang="zh-CN" altLang="zh-CN" sz="1400" dirty="0"/>
              <a:t>项目没有文档可供参考，一些操作如创建</a:t>
            </a:r>
            <a:r>
              <a:rPr lang="en-US" altLang="zh-CN" sz="1400" dirty="0" err="1"/>
              <a:t>ConnectionFactory</a:t>
            </a:r>
            <a:r>
              <a:rPr lang="zh-CN" altLang="zh-CN" sz="1400" dirty="0"/>
              <a:t>时需要</a:t>
            </a:r>
            <a:r>
              <a:rPr lang="en-US" altLang="zh-CN" sz="1400" dirty="0"/>
              <a:t>new</a:t>
            </a:r>
            <a:r>
              <a:rPr lang="zh-CN" altLang="zh-CN" sz="1400" dirty="0"/>
              <a:t>的</a:t>
            </a:r>
            <a:r>
              <a:rPr lang="en-US" altLang="zh-CN" sz="1400" dirty="0"/>
              <a:t>URI</a:t>
            </a:r>
            <a:r>
              <a:rPr lang="zh-CN" altLang="zh-CN" sz="1400" dirty="0"/>
              <a:t>的格式需要翻看源码才知道。</a:t>
            </a:r>
          </a:p>
          <a:p>
            <a:pPr marL="171450" lvl="0" indent="-171450">
              <a:lnSpc>
                <a:spcPct val="130000"/>
              </a:lnSpc>
              <a:spcBef>
                <a:spcPts val="1200"/>
              </a:spcBef>
              <a:buClr>
                <a:srgbClr val="02ACE3"/>
              </a:buClr>
              <a:buFont typeface="Arial" panose="020B0604020202020204" pitchFamily="34" charset="0"/>
              <a:buChar char="•"/>
              <a:defRPr/>
            </a:pPr>
            <a:r>
              <a:rPr lang="zh-CN" altLang="zh-CN" dirty="0"/>
              <a:t>项目对</a:t>
            </a:r>
            <a:r>
              <a:rPr lang="en-US" altLang="zh-CN" dirty="0"/>
              <a:t>JMS</a:t>
            </a:r>
            <a:r>
              <a:rPr lang="zh-CN" altLang="zh-CN" dirty="0"/>
              <a:t>的支持并不完全。如下图，在</a:t>
            </a:r>
            <a:r>
              <a:rPr lang="en-US" altLang="zh-CN" dirty="0"/>
              <a:t>Session</a:t>
            </a:r>
            <a:r>
              <a:rPr lang="zh-CN" altLang="zh-CN" dirty="0"/>
              <a:t>接口的实现中有许多方法仅仅抛出</a:t>
            </a:r>
            <a:r>
              <a:rPr lang="en-US" altLang="zh-CN" dirty="0" err="1"/>
              <a:t>UnsupportedOperationException</a:t>
            </a:r>
            <a:r>
              <a:rPr lang="zh-CN" altLang="zh-CN" dirty="0"/>
              <a:t>，并没有实际的实现</a:t>
            </a:r>
            <a:endParaRPr lang="en-US" altLang="zh-CN" dirty="0"/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5172159A-EC02-AFC6-A3ED-617AC766107B}"/>
              </a:ext>
            </a:extLst>
          </p:cNvPr>
          <p:cNvSpPr/>
          <p:nvPr/>
        </p:nvSpPr>
        <p:spPr>
          <a:xfrm>
            <a:off x="1027478" y="2260594"/>
            <a:ext cx="299657" cy="374571"/>
          </a:xfrm>
          <a:custGeom>
            <a:avLst/>
            <a:gdLst>
              <a:gd name="connsiteX0" fmla="*/ 0 w 299657"/>
              <a:gd name="connsiteY0" fmla="*/ 18729 h 374571"/>
              <a:gd name="connsiteX1" fmla="*/ 18729 w 299657"/>
              <a:gd name="connsiteY1" fmla="*/ 0 h 374571"/>
              <a:gd name="connsiteX2" fmla="*/ 206014 w 299657"/>
              <a:gd name="connsiteY2" fmla="*/ 0 h 374571"/>
              <a:gd name="connsiteX3" fmla="*/ 299657 w 299657"/>
              <a:gd name="connsiteY3" fmla="*/ 93643 h 374571"/>
              <a:gd name="connsiteX4" fmla="*/ 299657 w 299657"/>
              <a:gd name="connsiteY4" fmla="*/ 355843 h 374571"/>
              <a:gd name="connsiteX5" fmla="*/ 280929 w 299657"/>
              <a:gd name="connsiteY5" fmla="*/ 374572 h 374571"/>
              <a:gd name="connsiteX6" fmla="*/ 18729 w 299657"/>
              <a:gd name="connsiteY6" fmla="*/ 374572 h 374571"/>
              <a:gd name="connsiteX7" fmla="*/ 0 w 299657"/>
              <a:gd name="connsiteY7" fmla="*/ 355843 h 374571"/>
              <a:gd name="connsiteX8" fmla="*/ 0 w 299657"/>
              <a:gd name="connsiteY8" fmla="*/ 18729 h 374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657" h="374571">
                <a:moveTo>
                  <a:pt x="0" y="18729"/>
                </a:moveTo>
                <a:cubicBezTo>
                  <a:pt x="0" y="8385"/>
                  <a:pt x="8385" y="0"/>
                  <a:pt x="18729" y="0"/>
                </a:cubicBezTo>
                <a:lnTo>
                  <a:pt x="206014" y="0"/>
                </a:lnTo>
                <a:lnTo>
                  <a:pt x="299657" y="93643"/>
                </a:lnTo>
                <a:lnTo>
                  <a:pt x="299657" y="355843"/>
                </a:lnTo>
                <a:cubicBezTo>
                  <a:pt x="299657" y="366187"/>
                  <a:pt x="291273" y="374572"/>
                  <a:pt x="280929" y="374572"/>
                </a:cubicBezTo>
                <a:lnTo>
                  <a:pt x="18729" y="374572"/>
                </a:lnTo>
                <a:cubicBezTo>
                  <a:pt x="8385" y="374572"/>
                  <a:pt x="0" y="366187"/>
                  <a:pt x="0" y="355843"/>
                </a:cubicBezTo>
                <a:lnTo>
                  <a:pt x="0" y="18729"/>
                </a:lnTo>
                <a:close/>
              </a:path>
            </a:pathLst>
          </a:custGeom>
          <a:noFill/>
          <a:ln w="17859" cap="flat"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575CA070-904C-91D3-4A47-BDB072AF0803}"/>
              </a:ext>
            </a:extLst>
          </p:cNvPr>
          <p:cNvSpPr/>
          <p:nvPr/>
        </p:nvSpPr>
        <p:spPr>
          <a:xfrm>
            <a:off x="1102392" y="2410422"/>
            <a:ext cx="149828" cy="9364"/>
          </a:xfrm>
          <a:custGeom>
            <a:avLst/>
            <a:gdLst>
              <a:gd name="connsiteX0" fmla="*/ 0 w 149828"/>
              <a:gd name="connsiteY0" fmla="*/ 0 h 9364"/>
              <a:gd name="connsiteX1" fmla="*/ 149829 w 149828"/>
              <a:gd name="connsiteY1" fmla="*/ 0 h 9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9828" h="9364">
                <a:moveTo>
                  <a:pt x="0" y="0"/>
                </a:moveTo>
                <a:lnTo>
                  <a:pt x="149829" y="0"/>
                </a:lnTo>
              </a:path>
            </a:pathLst>
          </a:custGeom>
          <a:noFill/>
          <a:ln w="17859" cap="flat"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42AB97D3-033A-18F1-C92B-B8B23B0F69EA}"/>
              </a:ext>
            </a:extLst>
          </p:cNvPr>
          <p:cNvSpPr/>
          <p:nvPr/>
        </p:nvSpPr>
        <p:spPr>
          <a:xfrm>
            <a:off x="1102392" y="2485337"/>
            <a:ext cx="149828" cy="9364"/>
          </a:xfrm>
          <a:custGeom>
            <a:avLst/>
            <a:gdLst>
              <a:gd name="connsiteX0" fmla="*/ 0 w 149828"/>
              <a:gd name="connsiteY0" fmla="*/ 0 h 9364"/>
              <a:gd name="connsiteX1" fmla="*/ 149829 w 149828"/>
              <a:gd name="connsiteY1" fmla="*/ 0 h 9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9828" h="9364">
                <a:moveTo>
                  <a:pt x="0" y="0"/>
                </a:moveTo>
                <a:lnTo>
                  <a:pt x="149829" y="0"/>
                </a:lnTo>
              </a:path>
            </a:pathLst>
          </a:custGeom>
          <a:noFill/>
          <a:ln w="17859" cap="flat"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2865C788-594C-3C0A-B2C6-29DD26A8B803}"/>
              </a:ext>
            </a:extLst>
          </p:cNvPr>
          <p:cNvSpPr/>
          <p:nvPr/>
        </p:nvSpPr>
        <p:spPr>
          <a:xfrm>
            <a:off x="6587776" y="2199829"/>
            <a:ext cx="299657" cy="374571"/>
          </a:xfrm>
          <a:custGeom>
            <a:avLst/>
            <a:gdLst>
              <a:gd name="connsiteX0" fmla="*/ 0 w 299657"/>
              <a:gd name="connsiteY0" fmla="*/ 18729 h 374571"/>
              <a:gd name="connsiteX1" fmla="*/ 18729 w 299657"/>
              <a:gd name="connsiteY1" fmla="*/ 0 h 374571"/>
              <a:gd name="connsiteX2" fmla="*/ 206014 w 299657"/>
              <a:gd name="connsiteY2" fmla="*/ 0 h 374571"/>
              <a:gd name="connsiteX3" fmla="*/ 299657 w 299657"/>
              <a:gd name="connsiteY3" fmla="*/ 93643 h 374571"/>
              <a:gd name="connsiteX4" fmla="*/ 299657 w 299657"/>
              <a:gd name="connsiteY4" fmla="*/ 355843 h 374571"/>
              <a:gd name="connsiteX5" fmla="*/ 280929 w 299657"/>
              <a:gd name="connsiteY5" fmla="*/ 374572 h 374571"/>
              <a:gd name="connsiteX6" fmla="*/ 18729 w 299657"/>
              <a:gd name="connsiteY6" fmla="*/ 374572 h 374571"/>
              <a:gd name="connsiteX7" fmla="*/ 0 w 299657"/>
              <a:gd name="connsiteY7" fmla="*/ 355843 h 374571"/>
              <a:gd name="connsiteX8" fmla="*/ 0 w 299657"/>
              <a:gd name="connsiteY8" fmla="*/ 18729 h 374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657" h="374571">
                <a:moveTo>
                  <a:pt x="0" y="18729"/>
                </a:moveTo>
                <a:cubicBezTo>
                  <a:pt x="0" y="8385"/>
                  <a:pt x="8385" y="0"/>
                  <a:pt x="18729" y="0"/>
                </a:cubicBezTo>
                <a:lnTo>
                  <a:pt x="206014" y="0"/>
                </a:lnTo>
                <a:lnTo>
                  <a:pt x="299657" y="93643"/>
                </a:lnTo>
                <a:lnTo>
                  <a:pt x="299657" y="355843"/>
                </a:lnTo>
                <a:cubicBezTo>
                  <a:pt x="299657" y="366187"/>
                  <a:pt x="291273" y="374572"/>
                  <a:pt x="280929" y="374572"/>
                </a:cubicBezTo>
                <a:lnTo>
                  <a:pt x="18729" y="374572"/>
                </a:lnTo>
                <a:cubicBezTo>
                  <a:pt x="8385" y="374572"/>
                  <a:pt x="0" y="366187"/>
                  <a:pt x="0" y="355843"/>
                </a:cubicBezTo>
                <a:lnTo>
                  <a:pt x="0" y="18729"/>
                </a:lnTo>
                <a:close/>
              </a:path>
            </a:pathLst>
          </a:custGeom>
          <a:noFill/>
          <a:ln w="17859" cap="flat"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537856E5-9C05-4118-5059-B6D8DF40EA26}"/>
              </a:ext>
            </a:extLst>
          </p:cNvPr>
          <p:cNvSpPr/>
          <p:nvPr/>
        </p:nvSpPr>
        <p:spPr>
          <a:xfrm>
            <a:off x="6662690" y="2349657"/>
            <a:ext cx="149828" cy="9364"/>
          </a:xfrm>
          <a:custGeom>
            <a:avLst/>
            <a:gdLst>
              <a:gd name="connsiteX0" fmla="*/ 0 w 149828"/>
              <a:gd name="connsiteY0" fmla="*/ 0 h 9364"/>
              <a:gd name="connsiteX1" fmla="*/ 149829 w 149828"/>
              <a:gd name="connsiteY1" fmla="*/ 0 h 9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9828" h="9364">
                <a:moveTo>
                  <a:pt x="0" y="0"/>
                </a:moveTo>
                <a:lnTo>
                  <a:pt x="149829" y="0"/>
                </a:lnTo>
              </a:path>
            </a:pathLst>
          </a:custGeom>
          <a:noFill/>
          <a:ln w="17859" cap="flat"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5C41877A-E8B9-9E0C-B8EF-18CBB8BF384E}"/>
              </a:ext>
            </a:extLst>
          </p:cNvPr>
          <p:cNvSpPr/>
          <p:nvPr/>
        </p:nvSpPr>
        <p:spPr>
          <a:xfrm>
            <a:off x="6662690" y="2424572"/>
            <a:ext cx="149828" cy="9364"/>
          </a:xfrm>
          <a:custGeom>
            <a:avLst/>
            <a:gdLst>
              <a:gd name="connsiteX0" fmla="*/ 0 w 149828"/>
              <a:gd name="connsiteY0" fmla="*/ 0 h 9364"/>
              <a:gd name="connsiteX1" fmla="*/ 149829 w 149828"/>
              <a:gd name="connsiteY1" fmla="*/ 0 h 9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9828" h="9364">
                <a:moveTo>
                  <a:pt x="0" y="0"/>
                </a:moveTo>
                <a:lnTo>
                  <a:pt x="149829" y="0"/>
                </a:lnTo>
              </a:path>
            </a:pathLst>
          </a:custGeom>
          <a:noFill/>
          <a:ln w="17859" cap="flat"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55BDFBC-0906-104E-078D-B3A14EF34727}"/>
              </a:ext>
            </a:extLst>
          </p:cNvPr>
          <p:cNvSpPr txBox="1"/>
          <p:nvPr/>
        </p:nvSpPr>
        <p:spPr>
          <a:xfrm>
            <a:off x="651510" y="3321977"/>
            <a:ext cx="4438460" cy="134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RocketMQ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不支持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JMS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接口。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rocketmq-jms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Apache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RocketMQ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提供的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JMS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接口实现，提供与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JMS 1.1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规范兼容的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API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，但不支持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JMS2.0.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044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BC12D-814D-C670-FEA2-7442E1535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7AEA4ECF-BBA2-9744-2D7F-9AF46EB140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8072" y="602771"/>
            <a:ext cx="5524500" cy="584775"/>
          </a:xfrm>
        </p:spPr>
        <p:txBody>
          <a:bodyPr>
            <a:spAutoFit/>
          </a:bodyPr>
          <a:lstStyle/>
          <a:p>
            <a:r>
              <a:rPr lang="en-US" altLang="zh-CN" dirty="0" err="1"/>
              <a:t>RocketMQ</a:t>
            </a:r>
            <a:r>
              <a:rPr lang="en-US" altLang="zh-CN" dirty="0"/>
              <a:t>-JMS</a:t>
            </a:r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898B92D-47D8-570C-D55D-61C7D658E949}"/>
              </a:ext>
            </a:extLst>
          </p:cNvPr>
          <p:cNvCxnSpPr>
            <a:cxnSpLocks/>
          </p:cNvCxnSpPr>
          <p:nvPr/>
        </p:nvCxnSpPr>
        <p:spPr>
          <a:xfrm>
            <a:off x="2047875" y="1163961"/>
            <a:ext cx="761011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2919BB87-BEF6-27F3-BFD2-1E738A781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512" y="1607029"/>
            <a:ext cx="5274310" cy="46482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4BFBD7F-CE15-1BC3-8574-325F554A349F}"/>
              </a:ext>
            </a:extLst>
          </p:cNvPr>
          <p:cNvSpPr txBox="1"/>
          <p:nvPr/>
        </p:nvSpPr>
        <p:spPr>
          <a:xfrm>
            <a:off x="605790" y="1748736"/>
            <a:ext cx="4095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Session</a:t>
            </a:r>
            <a:r>
              <a:rPr lang="zh-CN" altLang="zh-CN" dirty="0"/>
              <a:t>接口并没有实际实现</a:t>
            </a:r>
            <a:r>
              <a:rPr lang="zh-CN" altLang="en-US" dirty="0"/>
              <a:t>的方法：</a:t>
            </a:r>
          </a:p>
        </p:txBody>
      </p:sp>
    </p:spTree>
    <p:extLst>
      <p:ext uri="{BB962C8B-B14F-4D97-AF65-F5344CB8AC3E}">
        <p14:creationId xmlns:p14="http://schemas.microsoft.com/office/powerpoint/2010/main" val="382709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94EC4FC-7B63-0641-90FE-55B5F895D43B}"/>
              </a:ext>
            </a:extLst>
          </p:cNvPr>
          <p:cNvSpPr txBox="1"/>
          <p:nvPr/>
        </p:nvSpPr>
        <p:spPr>
          <a:xfrm>
            <a:off x="513587" y="1877038"/>
            <a:ext cx="212750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800" b="0" i="0" u="none" strike="noStrike" cap="none" spc="0" normalizeH="0" baseline="0">
                <a:ln>
                  <a:noFill/>
                </a:ln>
                <a:gradFill>
                  <a:gsLst>
                    <a:gs pos="92000">
                      <a:schemeClr val="accent3"/>
                    </a:gs>
                    <a:gs pos="0">
                      <a:schemeClr val="accent1"/>
                    </a:gs>
                  </a:gsLst>
                  <a:lin ang="5400000" scaled="1"/>
                </a:gra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03</a:t>
            </a:r>
            <a:endParaRPr kumimoji="0" lang="zh-CN" altLang="en-US" sz="13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4B742AB-9F36-F3F4-9F04-A84E74B3DD2E}"/>
              </a:ext>
            </a:extLst>
          </p:cNvPr>
          <p:cNvCxnSpPr>
            <a:cxnSpLocks/>
          </p:cNvCxnSpPr>
          <p:nvPr/>
        </p:nvCxnSpPr>
        <p:spPr>
          <a:xfrm>
            <a:off x="5580371" y="4093029"/>
            <a:ext cx="1031258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29C588B-0C5A-C64E-DF80-131C8FB5678F}"/>
              </a:ext>
            </a:extLst>
          </p:cNvPr>
          <p:cNvSpPr txBox="1"/>
          <p:nvPr/>
        </p:nvSpPr>
        <p:spPr>
          <a:xfrm>
            <a:off x="3750195" y="2721114"/>
            <a:ext cx="3533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4800" dirty="0"/>
              <a:t>RabbitMQ</a:t>
            </a:r>
            <a:endParaRPr lang="zh-CN" altLang="zh-CN" sz="4800" dirty="0"/>
          </a:p>
        </p:txBody>
      </p:sp>
    </p:spTree>
    <p:extLst>
      <p:ext uri="{BB962C8B-B14F-4D97-AF65-F5344CB8AC3E}">
        <p14:creationId xmlns:p14="http://schemas.microsoft.com/office/powerpoint/2010/main" val="1803684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5C4ACCF-4DB2-05DC-7D39-957B9DF55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8072" y="602771"/>
            <a:ext cx="5524500" cy="584775"/>
          </a:xfrm>
        </p:spPr>
        <p:txBody>
          <a:bodyPr>
            <a:spAutoFit/>
          </a:bodyPr>
          <a:lstStyle/>
          <a:p>
            <a:r>
              <a:rPr lang="zh-CN" altLang="en-US" dirty="0"/>
              <a:t>架构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D53A41-6FCC-02B8-0DA6-00D7D551545D}"/>
              </a:ext>
            </a:extLst>
          </p:cNvPr>
          <p:cNvCxnSpPr>
            <a:cxnSpLocks/>
          </p:cNvCxnSpPr>
          <p:nvPr/>
        </p:nvCxnSpPr>
        <p:spPr>
          <a:xfrm>
            <a:off x="2047875" y="1163961"/>
            <a:ext cx="761011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F6AC31FF-F188-8F65-93A3-DB1B01871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805" y="1363027"/>
            <a:ext cx="5274310" cy="160210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78E3B3C-0211-8F79-2213-0E786C0468FD}"/>
              </a:ext>
            </a:extLst>
          </p:cNvPr>
          <p:cNvSpPr txBox="1"/>
          <p:nvPr/>
        </p:nvSpPr>
        <p:spPr>
          <a:xfrm>
            <a:off x="518952" y="1429183"/>
            <a:ext cx="6103620" cy="2509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Connection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publisher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／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consumer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broker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之间的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TCP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连接。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Channel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Channel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connection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内部建立的逻辑连接，作为轻量级的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Connection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极大减少了操作系统建立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TCP connection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的开销。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Broker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：接收和分发消息的应用，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RabbitMQ Server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就是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Message Broker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B37D495-661E-3A8F-2C34-848444B33D43}"/>
              </a:ext>
            </a:extLst>
          </p:cNvPr>
          <p:cNvSpPr txBox="1"/>
          <p:nvPr/>
        </p:nvSpPr>
        <p:spPr>
          <a:xfrm>
            <a:off x="464185" y="4180225"/>
            <a:ext cx="6103620" cy="1132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Exchange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message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到达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broker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的第一站，根据分发规则，匹配查询表中的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routing key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，分发消息到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queue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中去。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Queue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：消息最终被送到队列这里等待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consumer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取走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9E083AF-3729-17AA-4C85-6857FB4BE01D}"/>
              </a:ext>
            </a:extLst>
          </p:cNvPr>
          <p:cNvSpPr txBox="1"/>
          <p:nvPr/>
        </p:nvSpPr>
        <p:spPr>
          <a:xfrm>
            <a:off x="464185" y="5694039"/>
            <a:ext cx="61036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Binding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exchange 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 queue 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之间的虚拟连接，根据工作模式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binding 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中可以包含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 routing key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B4C5DB4-7F33-B16D-2E23-D2887E34ED24}"/>
              </a:ext>
            </a:extLst>
          </p:cNvPr>
          <p:cNvSpPr txBox="1"/>
          <p:nvPr/>
        </p:nvSpPr>
        <p:spPr>
          <a:xfrm>
            <a:off x="6962297" y="3505938"/>
            <a:ext cx="4383883" cy="134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Virtual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host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：多个不同的用户使用同一个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RabbitMQ server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提供的服务时，可以划分出多个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vhost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，每个用户在自己的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vhost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创建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exchange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／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queue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940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5C4ACCF-4DB2-05DC-7D39-957B9DF55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8072" y="602771"/>
            <a:ext cx="5524500" cy="584775"/>
          </a:xfrm>
        </p:spPr>
        <p:txBody>
          <a:bodyPr>
            <a:spAutoFit/>
          </a:bodyPr>
          <a:lstStyle/>
          <a:p>
            <a:r>
              <a:rPr lang="zh-CN" altLang="zh-CN" dirty="0"/>
              <a:t>工作模式</a:t>
            </a:r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D53A41-6FCC-02B8-0DA6-00D7D551545D}"/>
              </a:ext>
            </a:extLst>
          </p:cNvPr>
          <p:cNvCxnSpPr>
            <a:cxnSpLocks/>
          </p:cNvCxnSpPr>
          <p:nvPr/>
        </p:nvCxnSpPr>
        <p:spPr>
          <a:xfrm>
            <a:off x="2047875" y="1163961"/>
            <a:ext cx="761011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3AC9F879-920A-2129-A6E8-D9F6904B21E4}"/>
              </a:ext>
            </a:extLst>
          </p:cNvPr>
          <p:cNvSpPr/>
          <p:nvPr/>
        </p:nvSpPr>
        <p:spPr>
          <a:xfrm>
            <a:off x="266747" y="1477547"/>
            <a:ext cx="4227667" cy="5126170"/>
          </a:xfrm>
          <a:prstGeom prst="roundRect">
            <a:avLst>
              <a:gd name="adj" fmla="val 5876"/>
            </a:avLst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167F693-F597-D904-6769-90137D273809}"/>
              </a:ext>
            </a:extLst>
          </p:cNvPr>
          <p:cNvSpPr txBox="1"/>
          <p:nvPr/>
        </p:nvSpPr>
        <p:spPr>
          <a:xfrm>
            <a:off x="784587" y="1620297"/>
            <a:ext cx="3535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dirty="0"/>
              <a:t>1.</a:t>
            </a:r>
            <a:r>
              <a:rPr lang="zh-CN" altLang="zh-CN" dirty="0"/>
              <a:t>生产者消费者队列都只有一个，使用默认交换机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E8D7DC87-6CC0-DA5C-36DE-BB4AF4B31B72}"/>
              </a:ext>
            </a:extLst>
          </p:cNvPr>
          <p:cNvSpPr/>
          <p:nvPr/>
        </p:nvSpPr>
        <p:spPr>
          <a:xfrm>
            <a:off x="4700680" y="1470031"/>
            <a:ext cx="7277959" cy="5072097"/>
          </a:xfrm>
          <a:prstGeom prst="roundRect">
            <a:avLst>
              <a:gd name="adj" fmla="val 5876"/>
            </a:avLst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D9BEF698-B4FE-798D-048D-C94EE0C1017B}"/>
              </a:ext>
            </a:extLst>
          </p:cNvPr>
          <p:cNvGrpSpPr/>
          <p:nvPr/>
        </p:nvGrpSpPr>
        <p:grpSpPr>
          <a:xfrm>
            <a:off x="304526" y="1753989"/>
            <a:ext cx="379042" cy="378945"/>
            <a:chOff x="784586" y="2614290"/>
            <a:chExt cx="379042" cy="378945"/>
          </a:xfrm>
        </p:grpSpPr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6B0E68EE-0E29-1C1E-30A7-AF92AEE659FF}"/>
                </a:ext>
              </a:extLst>
            </p:cNvPr>
            <p:cNvSpPr/>
            <p:nvPr/>
          </p:nvSpPr>
          <p:spPr>
            <a:xfrm>
              <a:off x="784586" y="2614290"/>
              <a:ext cx="379042" cy="378945"/>
            </a:xfrm>
            <a:custGeom>
              <a:avLst/>
              <a:gdLst>
                <a:gd name="connsiteX0" fmla="*/ 367775 w 379042"/>
                <a:gd name="connsiteY0" fmla="*/ 228669 h 378945"/>
                <a:gd name="connsiteX1" fmla="*/ 228863 w 379042"/>
                <a:gd name="connsiteY1" fmla="*/ 367581 h 378945"/>
                <a:gd name="connsiteX2" fmla="*/ 201448 w 379042"/>
                <a:gd name="connsiteY2" fmla="*/ 378945 h 378945"/>
                <a:gd name="connsiteX3" fmla="*/ 174034 w 379042"/>
                <a:gd name="connsiteY3" fmla="*/ 367581 h 378945"/>
                <a:gd name="connsiteX4" fmla="*/ 0 w 379042"/>
                <a:gd name="connsiteY4" fmla="*/ 193741 h 378945"/>
                <a:gd name="connsiteX5" fmla="*/ 0 w 379042"/>
                <a:gd name="connsiteY5" fmla="*/ 0 h 378945"/>
                <a:gd name="connsiteX6" fmla="*/ 193741 w 379042"/>
                <a:gd name="connsiteY6" fmla="*/ 0 h 378945"/>
                <a:gd name="connsiteX7" fmla="*/ 367775 w 379042"/>
                <a:gd name="connsiteY7" fmla="*/ 174034 h 378945"/>
                <a:gd name="connsiteX8" fmla="*/ 367775 w 379042"/>
                <a:gd name="connsiteY8" fmla="*/ 228669 h 37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9042" h="378945">
                  <a:moveTo>
                    <a:pt x="367775" y="228669"/>
                  </a:moveTo>
                  <a:lnTo>
                    <a:pt x="228863" y="367581"/>
                  </a:lnTo>
                  <a:cubicBezTo>
                    <a:pt x="221595" y="374857"/>
                    <a:pt x="211733" y="378945"/>
                    <a:pt x="201448" y="378945"/>
                  </a:cubicBezTo>
                  <a:cubicBezTo>
                    <a:pt x="191164" y="378945"/>
                    <a:pt x="181303" y="374857"/>
                    <a:pt x="174034" y="367581"/>
                  </a:cubicBezTo>
                  <a:lnTo>
                    <a:pt x="0" y="193741"/>
                  </a:lnTo>
                  <a:lnTo>
                    <a:pt x="0" y="0"/>
                  </a:lnTo>
                  <a:lnTo>
                    <a:pt x="193741" y="0"/>
                  </a:lnTo>
                  <a:lnTo>
                    <a:pt x="367775" y="174034"/>
                  </a:lnTo>
                  <a:cubicBezTo>
                    <a:pt x="382798" y="189147"/>
                    <a:pt x="382798" y="213556"/>
                    <a:pt x="367775" y="228669"/>
                  </a:cubicBezTo>
                  <a:close/>
                </a:path>
              </a:pathLst>
            </a:custGeom>
            <a:noFill/>
            <a:ln w="17859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5530A6CB-D620-F201-003A-412D58ED32A4}"/>
                </a:ext>
              </a:extLst>
            </p:cNvPr>
            <p:cNvSpPr/>
            <p:nvPr/>
          </p:nvSpPr>
          <p:spPr>
            <a:xfrm>
              <a:off x="870693" y="2700397"/>
              <a:ext cx="53816" cy="53816"/>
            </a:xfrm>
            <a:custGeom>
              <a:avLst/>
              <a:gdLst>
                <a:gd name="connsiteX0" fmla="*/ 26908 w 53816"/>
                <a:gd name="connsiteY0" fmla="*/ 53817 h 53816"/>
                <a:gd name="connsiteX1" fmla="*/ 53817 w 53816"/>
                <a:gd name="connsiteY1" fmla="*/ 26908 h 53816"/>
                <a:gd name="connsiteX2" fmla="*/ 26908 w 53816"/>
                <a:gd name="connsiteY2" fmla="*/ 0 h 53816"/>
                <a:gd name="connsiteX3" fmla="*/ 0 w 53816"/>
                <a:gd name="connsiteY3" fmla="*/ 26908 h 53816"/>
                <a:gd name="connsiteX4" fmla="*/ 26908 w 53816"/>
                <a:gd name="connsiteY4" fmla="*/ 53817 h 5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16" h="53816">
                  <a:moveTo>
                    <a:pt x="26908" y="53817"/>
                  </a:moveTo>
                  <a:cubicBezTo>
                    <a:pt x="41769" y="53817"/>
                    <a:pt x="53817" y="41769"/>
                    <a:pt x="53817" y="26908"/>
                  </a:cubicBezTo>
                  <a:cubicBezTo>
                    <a:pt x="53817" y="12047"/>
                    <a:pt x="41769" y="0"/>
                    <a:pt x="26908" y="0"/>
                  </a:cubicBezTo>
                  <a:cubicBezTo>
                    <a:pt x="12047" y="0"/>
                    <a:pt x="0" y="12047"/>
                    <a:pt x="0" y="26908"/>
                  </a:cubicBezTo>
                  <a:cubicBezTo>
                    <a:pt x="0" y="41769"/>
                    <a:pt x="12047" y="53817"/>
                    <a:pt x="26908" y="53817"/>
                  </a:cubicBezTo>
                  <a:close/>
                </a:path>
              </a:pathLst>
            </a:custGeom>
            <a:noFill/>
            <a:ln w="17859" cap="flat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/>
                <a:ea typeface="思源黑体 CN ExtraLight"/>
                <a:cs typeface="+mn-cs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BCDB524-C314-1FAF-B0F9-56945D82A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85" y="2334910"/>
            <a:ext cx="3829050" cy="14001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E5D40E7-1344-4D40-BE25-243B4A55EB36}"/>
              </a:ext>
            </a:extLst>
          </p:cNvPr>
          <p:cNvSpPr txBox="1"/>
          <p:nvPr/>
        </p:nvSpPr>
        <p:spPr>
          <a:xfrm>
            <a:off x="279391" y="3902960"/>
            <a:ext cx="3941549" cy="711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工作队列模式：多了一些消费端，使用默认交换机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67D7ABE-478B-8D5D-38D7-1FF168663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85" y="4562753"/>
            <a:ext cx="3790950" cy="207645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524A539-8B10-E4CD-7A28-B709EDF48BF5}"/>
              </a:ext>
            </a:extLst>
          </p:cNvPr>
          <p:cNvSpPr txBox="1"/>
          <p:nvPr/>
        </p:nvSpPr>
        <p:spPr>
          <a:xfrm>
            <a:off x="4891719" y="1662073"/>
            <a:ext cx="7020889" cy="2331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3.Pub/Sub</a:t>
            </a:r>
          </a:p>
          <a:p>
            <a:r>
              <a:rPr lang="zh-CN" altLang="zh-CN" dirty="0"/>
              <a:t>多了一个</a:t>
            </a:r>
            <a:r>
              <a:rPr lang="en-US" altLang="zh-CN" dirty="0"/>
              <a:t>exchange</a:t>
            </a:r>
            <a:r>
              <a:rPr lang="zh-CN" altLang="zh-CN" dirty="0"/>
              <a:t>，要把队列绑定到交换机上。</a:t>
            </a:r>
            <a:r>
              <a:rPr lang="en-US" altLang="zh-CN" dirty="0"/>
              <a:t>exchange</a:t>
            </a:r>
            <a:r>
              <a:rPr lang="zh-CN" altLang="zh-CN" dirty="0"/>
              <a:t>有常见以下</a:t>
            </a:r>
            <a:r>
              <a:rPr lang="en-US" altLang="zh-CN" dirty="0"/>
              <a:t>3</a:t>
            </a:r>
            <a:r>
              <a:rPr lang="zh-CN" altLang="zh-CN" dirty="0"/>
              <a:t>种类型：</a:t>
            </a:r>
          </a:p>
          <a:p>
            <a:r>
              <a:rPr lang="en-US" altLang="zh-CN" dirty="0"/>
              <a:t>Fanout</a:t>
            </a:r>
            <a:r>
              <a:rPr lang="zh-CN" altLang="zh-CN" dirty="0"/>
              <a:t>：广播，将消息交给所有绑定到交换机的队列</a:t>
            </a:r>
          </a:p>
          <a:p>
            <a:r>
              <a:rPr lang="en-US" altLang="zh-CN" dirty="0"/>
              <a:t>Direct</a:t>
            </a:r>
            <a:r>
              <a:rPr lang="zh-CN" altLang="zh-CN" dirty="0"/>
              <a:t>：定向，把消息交给符合指定</a:t>
            </a:r>
            <a:r>
              <a:rPr lang="en-US" altLang="zh-CN" dirty="0"/>
              <a:t>routing key </a:t>
            </a:r>
            <a:r>
              <a:rPr lang="zh-CN" altLang="zh-CN" dirty="0"/>
              <a:t>的队列</a:t>
            </a:r>
          </a:p>
          <a:p>
            <a:r>
              <a:rPr lang="en-US" altLang="zh-CN" dirty="0"/>
              <a:t>Topic</a:t>
            </a:r>
            <a:r>
              <a:rPr lang="zh-CN" altLang="zh-CN" dirty="0"/>
              <a:t>：通配符，把消息交给符合</a:t>
            </a:r>
            <a:r>
              <a:rPr lang="en-US" altLang="zh-CN" dirty="0"/>
              <a:t>routing pattern</a:t>
            </a:r>
            <a:r>
              <a:rPr lang="zh-CN" altLang="zh-CN" dirty="0"/>
              <a:t>（路由模式） 的队列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22DB3C8-1C96-BA08-04A0-4D853F46F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717" y="3788254"/>
            <a:ext cx="5048885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925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27337-F67B-8822-D7E0-8BA16C437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478701A-8C1D-D4FE-7D85-5D1ECDBB74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8072" y="602771"/>
            <a:ext cx="5524500" cy="584775"/>
          </a:xfrm>
        </p:spPr>
        <p:txBody>
          <a:bodyPr>
            <a:spAutoFit/>
          </a:bodyPr>
          <a:lstStyle/>
          <a:p>
            <a:r>
              <a:rPr lang="zh-CN" altLang="zh-CN" dirty="0"/>
              <a:t>工作模式</a:t>
            </a:r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94EF3AC-D5A2-F7F4-BC7A-9FB28C468DBB}"/>
              </a:ext>
            </a:extLst>
          </p:cNvPr>
          <p:cNvCxnSpPr>
            <a:cxnSpLocks/>
          </p:cNvCxnSpPr>
          <p:nvPr/>
        </p:nvCxnSpPr>
        <p:spPr>
          <a:xfrm>
            <a:off x="2047875" y="1163961"/>
            <a:ext cx="761011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D7AC039B-FB3A-2ACD-2CC9-010F26325510}"/>
              </a:ext>
            </a:extLst>
          </p:cNvPr>
          <p:cNvSpPr/>
          <p:nvPr/>
        </p:nvSpPr>
        <p:spPr>
          <a:xfrm>
            <a:off x="258221" y="1470031"/>
            <a:ext cx="5784440" cy="5072097"/>
          </a:xfrm>
          <a:prstGeom prst="roundRect">
            <a:avLst>
              <a:gd name="adj" fmla="val 5876"/>
            </a:avLst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4813582-6759-A1AE-11DC-903DA3685965}"/>
              </a:ext>
            </a:extLst>
          </p:cNvPr>
          <p:cNvSpPr txBox="1"/>
          <p:nvPr/>
        </p:nvSpPr>
        <p:spPr>
          <a:xfrm>
            <a:off x="449260" y="1662073"/>
            <a:ext cx="558012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4. Routing</a:t>
            </a:r>
            <a:r>
              <a:rPr lang="zh-CN" altLang="zh-CN" dirty="0"/>
              <a:t>路由模式</a:t>
            </a:r>
          </a:p>
          <a:p>
            <a:r>
              <a:rPr lang="zh-CN" altLang="zh-CN" dirty="0"/>
              <a:t>队列与交换机的绑定时，必须要指定一个</a:t>
            </a:r>
            <a:r>
              <a:rPr lang="en-US" altLang="zh-CN" dirty="0" err="1"/>
              <a:t>RoutingKey</a:t>
            </a:r>
            <a:r>
              <a:rPr lang="zh-CN" altLang="zh-CN" dirty="0"/>
              <a:t>。发送方在向</a:t>
            </a:r>
            <a:r>
              <a:rPr lang="en-US" altLang="zh-CN" dirty="0"/>
              <a:t> Exchange</a:t>
            </a:r>
            <a:r>
              <a:rPr lang="zh-CN" altLang="zh-CN" dirty="0"/>
              <a:t>发送消息时，也必须指定消息的</a:t>
            </a:r>
            <a:r>
              <a:rPr lang="en-US" altLang="zh-CN" dirty="0" err="1"/>
              <a:t>RoutingKey</a:t>
            </a:r>
            <a:r>
              <a:rPr lang="zh-CN" altLang="zh-CN" dirty="0"/>
              <a:t>。</a:t>
            </a:r>
            <a:r>
              <a:rPr lang="en-US" altLang="zh-CN" dirty="0"/>
              <a:t>Exchange</a:t>
            </a:r>
            <a:r>
              <a:rPr lang="zh-CN" altLang="zh-CN" dirty="0"/>
              <a:t>根据消息的</a:t>
            </a:r>
            <a:r>
              <a:rPr lang="en-US" altLang="zh-CN" dirty="0"/>
              <a:t> Routing Key </a:t>
            </a:r>
            <a:r>
              <a:rPr lang="zh-CN" altLang="zh-CN" dirty="0"/>
              <a:t>进行判断</a:t>
            </a:r>
          </a:p>
          <a:p>
            <a:r>
              <a:rPr lang="zh-CN" altLang="zh-CN" dirty="0"/>
              <a:t>，队列的</a:t>
            </a:r>
            <a:r>
              <a:rPr lang="en-US" altLang="zh-CN" dirty="0" err="1"/>
              <a:t>Routingkey</a:t>
            </a:r>
            <a:r>
              <a:rPr lang="zh-CN" altLang="zh-CN" dirty="0"/>
              <a:t>与消息的</a:t>
            </a:r>
            <a:r>
              <a:rPr lang="en-US" altLang="zh-CN" dirty="0"/>
              <a:t>Routing key</a:t>
            </a:r>
            <a:r>
              <a:rPr lang="zh-CN" altLang="zh-CN" dirty="0"/>
              <a:t>完全一致，才会接收到消息。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E82E9C0-B009-4AF6-0001-97C3446BC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55" y="3877820"/>
            <a:ext cx="3905250" cy="2152650"/>
          </a:xfrm>
          <a:prstGeom prst="rect">
            <a:avLst/>
          </a:prstGeom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7799A113-4701-7F9A-C24E-E9DE0ABE133F}"/>
              </a:ext>
            </a:extLst>
          </p:cNvPr>
          <p:cNvSpPr/>
          <p:nvPr/>
        </p:nvSpPr>
        <p:spPr>
          <a:xfrm>
            <a:off x="6220423" y="1470031"/>
            <a:ext cx="5784440" cy="5072097"/>
          </a:xfrm>
          <a:prstGeom prst="roundRect">
            <a:avLst>
              <a:gd name="adj" fmla="val 5876"/>
            </a:avLst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57A9E1F-8F95-8E52-1463-51706DEF92AF}"/>
              </a:ext>
            </a:extLst>
          </p:cNvPr>
          <p:cNvSpPr txBox="1"/>
          <p:nvPr/>
        </p:nvSpPr>
        <p:spPr>
          <a:xfrm>
            <a:off x="6411462" y="1662073"/>
            <a:ext cx="55801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5.Topic</a:t>
            </a:r>
            <a:r>
              <a:rPr lang="zh-CN" altLang="zh-CN" dirty="0"/>
              <a:t>通配符模式。</a:t>
            </a:r>
          </a:p>
          <a:p>
            <a:r>
              <a:rPr lang="zh-CN" altLang="zh-CN" dirty="0"/>
              <a:t>在</a:t>
            </a:r>
            <a:r>
              <a:rPr lang="en-US" altLang="zh-CN" dirty="0"/>
              <a:t>Routing</a:t>
            </a:r>
            <a:r>
              <a:rPr lang="zh-CN" altLang="zh-CN" dirty="0"/>
              <a:t>路由模式的基础上，</a:t>
            </a:r>
            <a:r>
              <a:rPr lang="en-US" altLang="zh-CN" dirty="0"/>
              <a:t>Exchange</a:t>
            </a:r>
            <a:r>
              <a:rPr lang="zh-CN" altLang="zh-CN" dirty="0"/>
              <a:t>可以让队列在绑定</a:t>
            </a:r>
            <a:r>
              <a:rPr lang="en-US" altLang="zh-CN" dirty="0"/>
              <a:t>Routing key</a:t>
            </a:r>
            <a:r>
              <a:rPr lang="zh-CN" altLang="zh-CN" dirty="0"/>
              <a:t>的时候使用通配符。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D2F686D-DF11-00A1-CD51-5AF14D031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267" y="2677735"/>
            <a:ext cx="393382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20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94EC4FC-7B63-0641-90FE-55B5F895D43B}"/>
              </a:ext>
            </a:extLst>
          </p:cNvPr>
          <p:cNvSpPr txBox="1"/>
          <p:nvPr/>
        </p:nvSpPr>
        <p:spPr>
          <a:xfrm>
            <a:off x="1153667" y="2228334"/>
            <a:ext cx="212750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800" b="0" i="0" u="none" strike="noStrike" cap="none" spc="0" normalizeH="0" baseline="0">
                <a:ln>
                  <a:noFill/>
                </a:ln>
                <a:gradFill>
                  <a:gsLst>
                    <a:gs pos="92000">
                      <a:schemeClr val="accent3"/>
                    </a:gs>
                    <a:gs pos="0">
                      <a:schemeClr val="accent1"/>
                    </a:gs>
                  </a:gsLst>
                  <a:lin ang="5400000" scaled="1"/>
                </a:gra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04</a:t>
            </a:r>
            <a:endParaRPr kumimoji="0" lang="zh-CN" altLang="en-US" sz="13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4B742AB-9F36-F3F4-9F04-A84E74B3DD2E}"/>
              </a:ext>
            </a:extLst>
          </p:cNvPr>
          <p:cNvCxnSpPr>
            <a:cxnSpLocks/>
          </p:cNvCxnSpPr>
          <p:nvPr/>
        </p:nvCxnSpPr>
        <p:spPr>
          <a:xfrm>
            <a:off x="5580371" y="4093029"/>
            <a:ext cx="1031258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29C588B-0C5A-C64E-DF80-131C8FB5678F}"/>
              </a:ext>
            </a:extLst>
          </p:cNvPr>
          <p:cNvSpPr txBox="1"/>
          <p:nvPr/>
        </p:nvSpPr>
        <p:spPr>
          <a:xfrm>
            <a:off x="4176915" y="2982386"/>
            <a:ext cx="3533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solidFill>
                  <a:srgbClr val="000000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几种</a:t>
            </a:r>
            <a:r>
              <a:rPr lang="en-US" altLang="zh-CN" sz="4000" dirty="0">
                <a:solidFill>
                  <a:srgbClr val="000000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MQ</a:t>
            </a:r>
            <a:r>
              <a:rPr lang="zh-CN" altLang="en-US" sz="4000" dirty="0">
                <a:solidFill>
                  <a:srgbClr val="000000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对比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6971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5C4ACCF-4DB2-05DC-7D39-957B9DF55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8072" y="602771"/>
            <a:ext cx="5524500" cy="584775"/>
          </a:xfrm>
        </p:spPr>
        <p:txBody>
          <a:bodyPr>
            <a:spAutoFit/>
          </a:bodyPr>
          <a:lstStyle/>
          <a:p>
            <a:r>
              <a:rPr lang="zh-CN" altLang="en-US" dirty="0"/>
              <a:t>对比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D53A41-6FCC-02B8-0DA6-00D7D551545D}"/>
              </a:ext>
            </a:extLst>
          </p:cNvPr>
          <p:cNvCxnSpPr>
            <a:cxnSpLocks/>
          </p:cNvCxnSpPr>
          <p:nvPr/>
        </p:nvCxnSpPr>
        <p:spPr>
          <a:xfrm>
            <a:off x="2047875" y="1163961"/>
            <a:ext cx="761011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299D4E97-78DD-6F70-2BB6-8B6D3FEA2D6B}"/>
              </a:ext>
            </a:extLst>
          </p:cNvPr>
          <p:cNvCxnSpPr>
            <a:cxnSpLocks/>
          </p:cNvCxnSpPr>
          <p:nvPr/>
        </p:nvCxnSpPr>
        <p:spPr>
          <a:xfrm>
            <a:off x="576712" y="4198708"/>
            <a:ext cx="0" cy="60617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37622094-DA19-5D64-0B4A-1C2663BC9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02" y="1287780"/>
            <a:ext cx="5805998" cy="527948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C8ACEE6-8989-430B-45B0-EF636F735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042" y="1662334"/>
            <a:ext cx="5805998" cy="4051702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34C5A1B1-1E93-6110-10B9-BAC3E0442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042" y="1287780"/>
            <a:ext cx="5805996" cy="37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260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文本框 166">
            <a:extLst>
              <a:ext uri="{FF2B5EF4-FFF2-40B4-BE49-F238E27FC236}">
                <a16:creationId xmlns:a16="http://schemas.microsoft.com/office/drawing/2014/main" id="{1B5CD312-15E5-1986-006E-71F6D0EABC7B}"/>
              </a:ext>
            </a:extLst>
          </p:cNvPr>
          <p:cNvSpPr txBox="1"/>
          <p:nvPr/>
        </p:nvSpPr>
        <p:spPr>
          <a:xfrm>
            <a:off x="3570514" y="2644170"/>
            <a:ext cx="50509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73000">
                      <a:schemeClr val="accent3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THNK</a:t>
            </a:r>
            <a:endParaRPr kumimoji="0" lang="zh-CN" altLang="en-US" sz="96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73000">
                    <a:schemeClr val="accent3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2626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5C4ACCF-4DB2-05DC-7D39-957B9DF55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8072" y="602771"/>
            <a:ext cx="5524500" cy="584775"/>
          </a:xfrm>
        </p:spPr>
        <p:txBody>
          <a:bodyPr>
            <a:spAutoFit/>
          </a:bodyPr>
          <a:lstStyle/>
          <a:p>
            <a:r>
              <a:rPr lang="zh-CN" altLang="en-US" dirty="0"/>
              <a:t>消息模型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D53A41-6FCC-02B8-0DA6-00D7D551545D}"/>
              </a:ext>
            </a:extLst>
          </p:cNvPr>
          <p:cNvCxnSpPr>
            <a:cxnSpLocks/>
          </p:cNvCxnSpPr>
          <p:nvPr/>
        </p:nvCxnSpPr>
        <p:spPr>
          <a:xfrm>
            <a:off x="2047875" y="1163961"/>
            <a:ext cx="761011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8A3B153-DBD1-B717-04A8-00976917DDF3}"/>
              </a:ext>
            </a:extLst>
          </p:cNvPr>
          <p:cNvSpPr txBox="1"/>
          <p:nvPr/>
        </p:nvSpPr>
        <p:spPr>
          <a:xfrm>
            <a:off x="1098072" y="1575974"/>
            <a:ext cx="6101080" cy="3922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ActiveMQ</a:t>
            </a:r>
            <a:r>
              <a:rPr lang="zh-CN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完全基于</a:t>
            </a:r>
            <a:r>
              <a:rPr lang="en-US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JMS </a:t>
            </a:r>
            <a:r>
              <a:rPr lang="zh-CN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规范实现的一个消息中间件。</a:t>
            </a:r>
            <a:endParaRPr lang="en-US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0E9A64-840E-A64D-1FE8-A586CB01C883}"/>
              </a:ext>
            </a:extLst>
          </p:cNvPr>
          <p:cNvSpPr txBox="1"/>
          <p:nvPr/>
        </p:nvSpPr>
        <p:spPr>
          <a:xfrm>
            <a:off x="1098072" y="2202823"/>
            <a:ext cx="6101080" cy="3922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JMS</a:t>
            </a:r>
            <a:r>
              <a:rPr lang="zh-CN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的两个相互独立的消息模型：</a:t>
            </a:r>
            <a:endParaRPr lang="en-US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A6C550-1DF3-32E5-F9FF-24D3B4209047}"/>
              </a:ext>
            </a:extLst>
          </p:cNvPr>
          <p:cNvSpPr txBox="1"/>
          <p:nvPr/>
        </p:nvSpPr>
        <p:spPr>
          <a:xfrm>
            <a:off x="1098072" y="3034881"/>
            <a:ext cx="4618675" cy="1132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Queue</a:t>
            </a:r>
            <a:r>
              <a:rPr lang="zh-CN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，端到端：</a:t>
            </a:r>
            <a:r>
              <a:rPr lang="en-US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 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kern="100" dirty="0">
                <a:solidFill>
                  <a:srgbClr val="1C1E21"/>
                </a:solidFill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zh-CN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每条消息只被一个消费者接收</a:t>
            </a:r>
            <a:r>
              <a:rPr lang="zh-CN" altLang="en-US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。没有时间依赖性，消息可存于队列等待消费。</a:t>
            </a:r>
            <a:endParaRPr lang="en-US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F6E705-CD30-6DDA-17CC-589068232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80" y="5260870"/>
            <a:ext cx="3257550" cy="7429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FAE68D-AF44-9140-A8F9-28F1F21C7175}"/>
              </a:ext>
            </a:extLst>
          </p:cNvPr>
          <p:cNvSpPr txBox="1"/>
          <p:nvPr/>
        </p:nvSpPr>
        <p:spPr>
          <a:xfrm>
            <a:off x="6622572" y="3034881"/>
            <a:ext cx="5264628" cy="1553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Topic</a:t>
            </a:r>
            <a:r>
              <a:rPr lang="zh-CN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Pub/Sub:  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kern="100" dirty="0">
                <a:solidFill>
                  <a:srgbClr val="1C1E21"/>
                </a:solidFill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广播式消费</a:t>
            </a:r>
            <a:r>
              <a:rPr lang="zh-CN" altLang="en-US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kern="100" dirty="0">
                <a:solidFill>
                  <a:srgbClr val="1C1E21"/>
                </a:solidFill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每条消息被每一个消费者接收。</a:t>
            </a:r>
            <a:endParaRPr lang="en-US" altLang="zh-CN" kern="100" dirty="0">
              <a:solidFill>
                <a:srgbClr val="1C1E21"/>
              </a:solidFill>
              <a:latin typeface="IBM Plex Sans" panose="020B0503050203000203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CN" altLang="en-US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有时间依赖性，</a:t>
            </a:r>
            <a:r>
              <a:rPr lang="en-US" altLang="zh-CN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Topic</a:t>
            </a:r>
            <a:r>
              <a:rPr lang="zh-CN" altLang="en-US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的订阅者必须在线，才能发布消息。</a:t>
            </a:r>
            <a:endParaRPr lang="en-US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7" name="Picture 16" descr="A diagram of a diagram&#10;&#10;AI-generated content may be incorrect.">
            <a:extLst>
              <a:ext uri="{FF2B5EF4-FFF2-40B4-BE49-F238E27FC236}">
                <a16:creationId xmlns:a16="http://schemas.microsoft.com/office/drawing/2014/main" id="{18B0EF1C-3550-EFCB-37D5-4CCCFD870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032" y="4741757"/>
            <a:ext cx="3381375" cy="1781175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627D3E6-C864-016D-FE7B-5A7E7943DC3A}"/>
              </a:ext>
            </a:extLst>
          </p:cNvPr>
          <p:cNvCxnSpPr/>
          <p:nvPr/>
        </p:nvCxnSpPr>
        <p:spPr>
          <a:xfrm>
            <a:off x="5943600" y="3110969"/>
            <a:ext cx="0" cy="3259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084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5C4ACCF-4DB2-05DC-7D39-957B9DF55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8072" y="602771"/>
            <a:ext cx="5524500" cy="584775"/>
          </a:xfrm>
        </p:spPr>
        <p:txBody>
          <a:bodyPr>
            <a:spAutoFit/>
          </a:bodyPr>
          <a:lstStyle/>
          <a:p>
            <a:r>
              <a:rPr lang="zh-CN" altLang="en-US" dirty="0"/>
              <a:t>消息接收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D53A41-6FCC-02B8-0DA6-00D7D551545D}"/>
              </a:ext>
            </a:extLst>
          </p:cNvPr>
          <p:cNvCxnSpPr>
            <a:cxnSpLocks/>
          </p:cNvCxnSpPr>
          <p:nvPr/>
        </p:nvCxnSpPr>
        <p:spPr>
          <a:xfrm>
            <a:off x="2047875" y="1163961"/>
            <a:ext cx="761011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1DCCDC0-24BC-4610-7348-3400137D2C16}"/>
              </a:ext>
            </a:extLst>
          </p:cNvPr>
          <p:cNvSpPr txBox="1"/>
          <p:nvPr/>
        </p:nvSpPr>
        <p:spPr>
          <a:xfrm>
            <a:off x="1811020" y="2018965"/>
            <a:ext cx="6101080" cy="2611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sz="1800" b="1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同步接收</a:t>
            </a:r>
            <a:r>
              <a:rPr lang="zh-CN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Consumer</a:t>
            </a:r>
            <a:r>
              <a:rPr lang="zh-CN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调用</a:t>
            </a:r>
            <a:r>
              <a:rPr lang="zh-CN" sz="1800" kern="100" dirty="0">
                <a:solidFill>
                  <a:srgbClr val="1C1E21"/>
                </a:solidFill>
                <a:effectLst/>
                <a:latin typeface="等线" panose="02010600030101010101" pitchFamily="2" charset="-122"/>
                <a:ea typeface="IBM Plex Sans" panose="020B0503050203000203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receive()</a:t>
            </a:r>
            <a:r>
              <a:rPr lang="zh-CN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方法。在</a:t>
            </a:r>
            <a:r>
              <a:rPr lang="en-US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receive()</a:t>
            </a:r>
            <a:r>
              <a:rPr lang="zh-CN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中，消息未到达或在到达指定时间之前，方法会阻塞，直到消息可用。</a:t>
            </a:r>
            <a:endParaRPr lang="en-US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endParaRPr lang="en-US" altLang="zh-CN" sz="1800" kern="100" dirty="0">
              <a:solidFill>
                <a:srgbClr val="1C1E21"/>
              </a:solidFill>
              <a:effectLst/>
              <a:latin typeface="IBM Plex Sans" panose="020B0503050203000203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sz="1800" b="1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异步接收</a:t>
            </a:r>
            <a:r>
              <a:rPr lang="zh-CN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sz="1800" kern="100" dirty="0">
                <a:solidFill>
                  <a:srgbClr val="1C1E21"/>
                </a:solidFill>
                <a:effectLst/>
                <a:latin typeface="等线" panose="02010600030101010101" pitchFamily="2" charset="-122"/>
                <a:ea typeface="IBM Plex Sans" panose="020B0503050203000203" pitchFamily="34" charset="0"/>
                <a:cs typeface="Times New Roman" panose="02020603050405020304" pitchFamily="18" charset="0"/>
              </a:rPr>
              <a:t> </a:t>
            </a:r>
            <a:r>
              <a:rPr lang="zh-CN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使用到</a:t>
            </a:r>
            <a:r>
              <a:rPr lang="en-US" sz="1800" kern="100" dirty="0" err="1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MessageListener</a:t>
            </a:r>
            <a:r>
              <a:rPr lang="zh-CN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JMS</a:t>
            </a:r>
            <a:r>
              <a:rPr lang="zh-CN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服务提供者（</a:t>
            </a:r>
            <a:r>
              <a:rPr lang="en-US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ActiveMQ </a:t>
            </a:r>
            <a:r>
              <a:rPr lang="zh-CN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）会通过调用监听器的</a:t>
            </a:r>
            <a:r>
              <a:rPr lang="en-US" sz="1800" kern="100" dirty="0" err="1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onMessage</a:t>
            </a:r>
            <a:r>
              <a:rPr lang="en-US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递送消息。</a:t>
            </a:r>
            <a:endParaRPr lang="en-US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en-US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977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5C4ACCF-4DB2-05DC-7D39-957B9DF55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8072" y="602771"/>
            <a:ext cx="5524500" cy="584775"/>
          </a:xfrm>
        </p:spPr>
        <p:txBody>
          <a:bodyPr>
            <a:spAutoFit/>
          </a:bodyPr>
          <a:lstStyle/>
          <a:p>
            <a:r>
              <a:rPr lang="en-US" altLang="en-US" dirty="0"/>
              <a:t>JMS</a:t>
            </a:r>
            <a:r>
              <a:rPr lang="zh-CN" altLang="en-US" dirty="0"/>
              <a:t>应用程序：</a:t>
            </a:r>
            <a:endParaRPr lang="en-US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D53A41-6FCC-02B8-0DA6-00D7D551545D}"/>
              </a:ext>
            </a:extLst>
          </p:cNvPr>
          <p:cNvCxnSpPr>
            <a:cxnSpLocks/>
          </p:cNvCxnSpPr>
          <p:nvPr/>
        </p:nvCxnSpPr>
        <p:spPr>
          <a:xfrm>
            <a:off x="2047875" y="1163961"/>
            <a:ext cx="761011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JMS(Java消息服务)入门教程-阿里云开发者社区">
            <a:extLst>
              <a:ext uri="{FF2B5EF4-FFF2-40B4-BE49-F238E27FC236}">
                <a16:creationId xmlns:a16="http://schemas.microsoft.com/office/drawing/2014/main" id="{9754087E-C2E7-882F-B0FC-92B28C8DF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572" y="1838960"/>
            <a:ext cx="5274310" cy="38709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55E0FB-5BF9-576B-0A5A-E8AFBFDA6B1E}"/>
              </a:ext>
            </a:extLst>
          </p:cNvPr>
          <p:cNvSpPr txBox="1"/>
          <p:nvPr/>
        </p:nvSpPr>
        <p:spPr>
          <a:xfrm>
            <a:off x="563245" y="1424868"/>
            <a:ext cx="5832953" cy="5148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b="1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JMS</a:t>
            </a:r>
            <a:r>
              <a:rPr lang="zh-CN" sz="1800" b="1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管理对象：</a:t>
            </a:r>
            <a:r>
              <a:rPr lang="zh-CN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是预先配置的</a:t>
            </a:r>
            <a:r>
              <a:rPr lang="en-US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JMS</a:t>
            </a:r>
            <a:r>
              <a:rPr lang="zh-CN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对象，由</a:t>
            </a:r>
            <a:r>
              <a:rPr lang="en-US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ActiveMQ</a:t>
            </a:r>
            <a:r>
              <a:rPr lang="zh-CN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为使用</a:t>
            </a:r>
            <a:r>
              <a:rPr lang="en-US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JMS</a:t>
            </a:r>
            <a:r>
              <a:rPr lang="zh-CN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的客户端创建，主要有两个被管理的对象，</a:t>
            </a:r>
            <a:r>
              <a:rPr lang="en-US" sz="1800" kern="100" dirty="0" err="1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ConnectionFactory</a:t>
            </a:r>
            <a:r>
              <a:rPr lang="zh-CN" altLang="en-US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Destination</a:t>
            </a:r>
            <a:r>
              <a:rPr lang="zh-CN" altLang="en-US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b="1" kern="100" dirty="0" err="1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ConnectionFactory</a:t>
            </a:r>
            <a:r>
              <a:rPr lang="zh-CN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：创建了</a:t>
            </a:r>
            <a:r>
              <a:rPr lang="en-US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ActiveMQ</a:t>
            </a:r>
            <a:r>
              <a:rPr lang="zh-CN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和客户端之间的连接</a:t>
            </a:r>
            <a:endParaRPr lang="en-US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b="1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Destination</a:t>
            </a:r>
            <a:r>
              <a:rPr lang="zh-CN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：有两个实现，</a:t>
            </a:r>
            <a:r>
              <a:rPr lang="en-US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Topic</a:t>
            </a:r>
            <a:r>
              <a:rPr lang="zh-CN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Queue</a:t>
            </a:r>
            <a:r>
              <a:rPr lang="zh-CN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，对应两种消息模型。</a:t>
            </a:r>
            <a:endParaRPr lang="en-US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b="1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Connection</a:t>
            </a:r>
            <a:r>
              <a:rPr lang="en-US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：要注意</a:t>
            </a:r>
            <a:r>
              <a:rPr lang="en-US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close</a:t>
            </a:r>
            <a:r>
              <a:rPr lang="zh-CN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，否则占用资源或者内存泄露。</a:t>
            </a:r>
            <a:endParaRPr lang="en-US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b="1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Session</a:t>
            </a:r>
            <a:r>
              <a:rPr lang="zh-CN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：用于生产和消费消息，可以创建出消息生产者和消息消费者</a:t>
            </a:r>
            <a:endParaRPr lang="en-US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b="1" kern="100" dirty="0" err="1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MessageProducer</a:t>
            </a:r>
            <a:r>
              <a:rPr lang="zh-CN" sz="1800" b="1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sz="1800" b="1" kern="100" dirty="0" err="1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MessageConsumer</a:t>
            </a:r>
            <a:r>
              <a:rPr lang="en-US" sz="1800" b="1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：可以为目的地、队列或话题创建生产者和消费者。</a:t>
            </a:r>
            <a:endParaRPr lang="en-US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en-US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2A3F35-6B5B-84E2-EF4F-50A4603C7971}"/>
              </a:ext>
            </a:extLst>
          </p:cNvPr>
          <p:cNvCxnSpPr/>
          <p:nvPr/>
        </p:nvCxnSpPr>
        <p:spPr>
          <a:xfrm>
            <a:off x="6354445" y="1544320"/>
            <a:ext cx="41753" cy="4836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758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94EC4FC-7B63-0641-90FE-55B5F895D43B}"/>
              </a:ext>
            </a:extLst>
          </p:cNvPr>
          <p:cNvSpPr txBox="1"/>
          <p:nvPr/>
        </p:nvSpPr>
        <p:spPr>
          <a:xfrm>
            <a:off x="467867" y="2087923"/>
            <a:ext cx="212750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800" b="0" i="0" u="none" strike="noStrike" cap="none" spc="0" normalizeH="0" baseline="0">
                <a:ln>
                  <a:noFill/>
                </a:ln>
                <a:gradFill>
                  <a:gsLst>
                    <a:gs pos="92000">
                      <a:schemeClr val="accent3"/>
                    </a:gs>
                    <a:gs pos="0">
                      <a:schemeClr val="accent1"/>
                    </a:gs>
                  </a:gsLst>
                  <a:lin ang="5400000" scaled="1"/>
                </a:gra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02</a:t>
            </a:r>
            <a:endParaRPr kumimoji="0" lang="zh-CN" altLang="en-US" sz="13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4B742AB-9F36-F3F4-9F04-A84E74B3DD2E}"/>
              </a:ext>
            </a:extLst>
          </p:cNvPr>
          <p:cNvCxnSpPr>
            <a:cxnSpLocks/>
          </p:cNvCxnSpPr>
          <p:nvPr/>
        </p:nvCxnSpPr>
        <p:spPr>
          <a:xfrm>
            <a:off x="5580371" y="4093029"/>
            <a:ext cx="1031258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29C588B-0C5A-C64E-DF80-131C8FB5678F}"/>
              </a:ext>
            </a:extLst>
          </p:cNvPr>
          <p:cNvSpPr txBox="1"/>
          <p:nvPr/>
        </p:nvSpPr>
        <p:spPr>
          <a:xfrm>
            <a:off x="3971175" y="2932314"/>
            <a:ext cx="3533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dirty="0" err="1">
                <a:solidFill>
                  <a:srgbClr val="000000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RocketMQ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7446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E5FFC0C6-AB0F-A546-76CA-8678AA1E57D6}"/>
              </a:ext>
            </a:extLst>
          </p:cNvPr>
          <p:cNvSpPr/>
          <p:nvPr/>
        </p:nvSpPr>
        <p:spPr>
          <a:xfrm>
            <a:off x="381000" y="554199"/>
            <a:ext cx="11300460" cy="5526377"/>
          </a:xfrm>
          <a:prstGeom prst="roundRect">
            <a:avLst>
              <a:gd name="adj" fmla="val 5425"/>
            </a:avLst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5C4ACCF-4DB2-05DC-7D39-957B9DF55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51412" y="617286"/>
            <a:ext cx="5524500" cy="584775"/>
          </a:xfrm>
        </p:spPr>
        <p:txBody>
          <a:bodyPr>
            <a:spAutoFit/>
          </a:bodyPr>
          <a:lstStyle/>
          <a:p>
            <a:r>
              <a:rPr lang="zh-CN" altLang="en-US" dirty="0"/>
              <a:t>架构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D53A41-6FCC-02B8-0DA6-00D7D551545D}"/>
              </a:ext>
            </a:extLst>
          </p:cNvPr>
          <p:cNvCxnSpPr>
            <a:cxnSpLocks/>
          </p:cNvCxnSpPr>
          <p:nvPr/>
        </p:nvCxnSpPr>
        <p:spPr>
          <a:xfrm>
            <a:off x="2047875" y="1163961"/>
            <a:ext cx="761011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BD4314AB-7B91-A26A-5AB4-7392E855AC40}"/>
              </a:ext>
            </a:extLst>
          </p:cNvPr>
          <p:cNvSpPr txBox="1"/>
          <p:nvPr/>
        </p:nvSpPr>
        <p:spPr>
          <a:xfrm>
            <a:off x="1531620" y="1446570"/>
            <a:ext cx="41757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NameServer</a:t>
            </a:r>
            <a:r>
              <a:rPr lang="zh-CN" altLang="zh-CN" dirty="0"/>
              <a:t>：一个简单的</a:t>
            </a:r>
            <a:r>
              <a:rPr lang="en-US" altLang="zh-CN" dirty="0"/>
              <a:t> Topic </a:t>
            </a:r>
            <a:r>
              <a:rPr lang="zh-CN" altLang="zh-CN" dirty="0"/>
              <a:t>路由注册中心，支持</a:t>
            </a:r>
            <a:r>
              <a:rPr lang="en-US" altLang="zh-CN" dirty="0"/>
              <a:t> Topic</a:t>
            </a:r>
            <a:r>
              <a:rPr lang="zh-CN" altLang="zh-CN" dirty="0"/>
              <a:t>、</a:t>
            </a:r>
            <a:r>
              <a:rPr lang="en-US" altLang="zh-CN" dirty="0"/>
              <a:t>Broker </a:t>
            </a:r>
            <a:r>
              <a:rPr lang="zh-CN" altLang="zh-CN" dirty="0"/>
              <a:t>的动态注册与发现。</a:t>
            </a:r>
            <a:r>
              <a:rPr lang="en-US" altLang="zh-CN" dirty="0"/>
              <a:t> </a:t>
            </a:r>
            <a:r>
              <a:rPr lang="en-US" altLang="zh-CN" dirty="0" err="1"/>
              <a:t>NameServer</a:t>
            </a:r>
            <a:r>
              <a:rPr lang="zh-CN" altLang="en-US" dirty="0"/>
              <a:t>是</a:t>
            </a:r>
            <a:r>
              <a:rPr lang="zh-CN" altLang="zh-CN" dirty="0"/>
              <a:t>无状态，各实例间相互不进行信息通讯</a:t>
            </a:r>
            <a:r>
              <a:rPr lang="zh-CN" altLang="en-US" dirty="0"/>
              <a:t>。</a:t>
            </a:r>
            <a:r>
              <a:rPr lang="en-US" altLang="zh-CN" dirty="0"/>
              <a:t>Broker</a:t>
            </a:r>
            <a:r>
              <a:rPr lang="zh-CN" altLang="zh-CN" dirty="0"/>
              <a:t>向每一台</a:t>
            </a:r>
            <a:r>
              <a:rPr lang="en-US" altLang="zh-CN" dirty="0" err="1"/>
              <a:t>NameServer</a:t>
            </a:r>
            <a:r>
              <a:rPr lang="zh-CN" altLang="zh-CN" dirty="0"/>
              <a:t>注册自己的路由信息。通过</a:t>
            </a:r>
            <a:r>
              <a:rPr lang="en-US" altLang="zh-CN" dirty="0" err="1"/>
              <a:t>NameServer</a:t>
            </a:r>
            <a:r>
              <a:rPr lang="zh-CN" altLang="zh-CN" dirty="0"/>
              <a:t>就可以知道整个</a:t>
            </a:r>
            <a:r>
              <a:rPr lang="en-US" altLang="zh-CN" dirty="0"/>
              <a:t>Broker</a:t>
            </a:r>
            <a:r>
              <a:rPr lang="zh-CN" altLang="zh-CN" dirty="0"/>
              <a:t>集群的路由信息，从而进行消息的投递和消费。</a:t>
            </a:r>
            <a:endParaRPr lang="zh-CN" altLang="en-US" dirty="0"/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264BCEE5-901D-980F-3869-3384642F7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7500" y="4726492"/>
            <a:ext cx="990600" cy="990600"/>
          </a:xfrm>
          <a:prstGeom prst="rect">
            <a:avLst/>
          </a:prstGeom>
        </p:spPr>
      </p:pic>
      <p:pic>
        <p:nvPicPr>
          <p:cNvPr id="3" name="图片 2" descr="RocketMQ部署架构">
            <a:extLst>
              <a:ext uri="{FF2B5EF4-FFF2-40B4-BE49-F238E27FC236}">
                <a16:creationId xmlns:a16="http://schemas.microsoft.com/office/drawing/2014/main" id="{964E82CB-599B-1F77-21D6-41D1B3BF8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445" y="1355942"/>
            <a:ext cx="5274310" cy="21259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09DF154-DF3F-44D8-D97F-7772BAF8821B}"/>
              </a:ext>
            </a:extLst>
          </p:cNvPr>
          <p:cNvSpPr txBox="1"/>
          <p:nvPr/>
        </p:nvSpPr>
        <p:spPr>
          <a:xfrm>
            <a:off x="1531620" y="4118768"/>
            <a:ext cx="6903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Broker</a:t>
            </a:r>
            <a:r>
              <a:rPr lang="zh-CN" altLang="zh-CN" dirty="0"/>
              <a:t>：主要负责消息的存储、投递和查询以及服务高可用保证。</a:t>
            </a:r>
            <a:r>
              <a:rPr lang="en-US" altLang="zh-CN" dirty="0"/>
              <a:t>Broker </a:t>
            </a:r>
            <a:r>
              <a:rPr lang="zh-CN" altLang="zh-CN" dirty="0"/>
              <a:t>与</a:t>
            </a:r>
            <a:r>
              <a:rPr lang="en-US" altLang="zh-CN" dirty="0"/>
              <a:t> </a:t>
            </a:r>
            <a:r>
              <a:rPr lang="en-US" altLang="zh-CN" dirty="0" err="1"/>
              <a:t>NameServer</a:t>
            </a:r>
            <a:r>
              <a:rPr lang="en-US" altLang="zh-CN" dirty="0"/>
              <a:t> </a:t>
            </a:r>
            <a:r>
              <a:rPr lang="zh-CN" altLang="zh-CN" dirty="0"/>
              <a:t>集群中的所有节点建立长连接，保持心跳。</a:t>
            </a:r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C1D031B-9F31-3875-6C22-701322A8CCA5}"/>
              </a:ext>
            </a:extLst>
          </p:cNvPr>
          <p:cNvSpPr txBox="1"/>
          <p:nvPr/>
        </p:nvSpPr>
        <p:spPr>
          <a:xfrm flipH="1">
            <a:off x="1531620" y="5128260"/>
            <a:ext cx="6819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Producer</a:t>
            </a:r>
            <a:r>
              <a:rPr lang="zh-CN" altLang="en-US" b="1" dirty="0"/>
              <a:t>，</a:t>
            </a:r>
            <a:r>
              <a:rPr lang="en-US" altLang="zh-CN" b="1" dirty="0"/>
              <a:t> Consumer </a:t>
            </a:r>
            <a:r>
              <a:rPr lang="zh-CN" altLang="en-US" dirty="0"/>
              <a:t>：两者都分别</a:t>
            </a:r>
            <a:r>
              <a:rPr lang="zh-CN" altLang="zh-CN" dirty="0"/>
              <a:t>与</a:t>
            </a:r>
            <a:r>
              <a:rPr lang="en-US" altLang="zh-CN" dirty="0"/>
              <a:t> </a:t>
            </a:r>
            <a:r>
              <a:rPr lang="en-US" altLang="zh-CN" dirty="0" err="1"/>
              <a:t>NameServer</a:t>
            </a:r>
            <a:r>
              <a:rPr lang="en-US" altLang="zh-CN" dirty="0"/>
              <a:t> </a:t>
            </a:r>
            <a:r>
              <a:rPr lang="zh-CN" altLang="zh-CN" dirty="0"/>
              <a:t>集群中的其中一个节点建立长连接，定期从</a:t>
            </a:r>
            <a:r>
              <a:rPr lang="en-US" altLang="zh-CN" dirty="0"/>
              <a:t> </a:t>
            </a:r>
            <a:r>
              <a:rPr lang="en-US" altLang="zh-CN" dirty="0" err="1"/>
              <a:t>NameServer</a:t>
            </a:r>
            <a:r>
              <a:rPr lang="en-US" altLang="zh-CN" dirty="0"/>
              <a:t> </a:t>
            </a:r>
            <a:r>
              <a:rPr lang="zh-CN" altLang="zh-CN" dirty="0"/>
              <a:t>获取</a:t>
            </a:r>
            <a:r>
              <a:rPr lang="en-US" altLang="zh-CN" dirty="0"/>
              <a:t> Topic </a:t>
            </a:r>
            <a:r>
              <a:rPr lang="zh-CN" altLang="zh-CN" dirty="0"/>
              <a:t>路由信息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564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5C4ACCF-4DB2-05DC-7D39-957B9DF55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8072" y="602771"/>
            <a:ext cx="5524500" cy="584775"/>
          </a:xfrm>
        </p:spPr>
        <p:txBody>
          <a:bodyPr>
            <a:spAutoFit/>
          </a:bodyPr>
          <a:lstStyle/>
          <a:p>
            <a:r>
              <a:rPr lang="zh-CN" altLang="en-US" dirty="0"/>
              <a:t>消息模型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D53A41-6FCC-02B8-0DA6-00D7D551545D}"/>
              </a:ext>
            </a:extLst>
          </p:cNvPr>
          <p:cNvCxnSpPr>
            <a:cxnSpLocks/>
          </p:cNvCxnSpPr>
          <p:nvPr/>
        </p:nvCxnSpPr>
        <p:spPr>
          <a:xfrm>
            <a:off x="2047875" y="1163961"/>
            <a:ext cx="761011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 descr="RocketMQ基本模型">
            <a:extLst>
              <a:ext uri="{FF2B5EF4-FFF2-40B4-BE49-F238E27FC236}">
                <a16:creationId xmlns:a16="http://schemas.microsoft.com/office/drawing/2014/main" id="{35097C3A-8A28-FB40-AF5F-B9D4586597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025" y="1187546"/>
            <a:ext cx="5274310" cy="264287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3A8A4540-6DAE-6DE5-685F-5070DF7220B1}"/>
              </a:ext>
            </a:extLst>
          </p:cNvPr>
          <p:cNvSpPr txBox="1"/>
          <p:nvPr/>
        </p:nvSpPr>
        <p:spPr>
          <a:xfrm>
            <a:off x="325120" y="1363051"/>
            <a:ext cx="6103620" cy="1667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Topic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:   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RocketMQ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进行消息订阅的基本单位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消息的发布、路由和消费都依赖 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Topic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  <a:r>
              <a:rPr lang="zh-CN" altLang="zh-CN" sz="1800" dirty="0">
                <a:solidFill>
                  <a:srgbClr val="1C1E2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为了支持高并发和水平扩展，需要对</a:t>
            </a:r>
            <a:r>
              <a:rPr lang="en-US" altLang="zh-CN" sz="1800" dirty="0">
                <a:solidFill>
                  <a:srgbClr val="1C1E2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Topic </a:t>
            </a:r>
            <a:r>
              <a:rPr lang="zh-CN" altLang="zh-CN" sz="1800" dirty="0">
                <a:solidFill>
                  <a:srgbClr val="1C1E2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进行分区，在</a:t>
            </a:r>
            <a:r>
              <a:rPr lang="en-US" altLang="zh-CN" sz="1800" dirty="0">
                <a:solidFill>
                  <a:srgbClr val="1C1E2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 err="1">
                <a:solidFill>
                  <a:srgbClr val="1C1E2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RocketMQ</a:t>
            </a:r>
            <a:r>
              <a:rPr lang="en-US" altLang="zh-CN" sz="1800" dirty="0">
                <a:solidFill>
                  <a:srgbClr val="1C1E2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800" dirty="0">
                <a:solidFill>
                  <a:srgbClr val="1C1E2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中这被称为队列。一个</a:t>
            </a:r>
            <a:r>
              <a:rPr lang="en-US" altLang="zh-CN" sz="1800" dirty="0">
                <a:solidFill>
                  <a:srgbClr val="1C1E2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Topic </a:t>
            </a:r>
            <a:r>
              <a:rPr lang="zh-CN" altLang="zh-CN" sz="1800" dirty="0">
                <a:solidFill>
                  <a:srgbClr val="1C1E2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可能有多个队列，并且可能分布在不同的</a:t>
            </a:r>
            <a:r>
              <a:rPr lang="en-US" altLang="zh-CN" sz="1800" dirty="0">
                <a:solidFill>
                  <a:srgbClr val="1C1E2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Broker </a:t>
            </a:r>
            <a:r>
              <a:rPr lang="zh-CN" altLang="zh-CN" sz="1800" dirty="0">
                <a:solidFill>
                  <a:srgbClr val="1C1E2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上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7D22F7BA-3896-316C-9AD3-C2892EB1DA5D}"/>
              </a:ext>
            </a:extLst>
          </p:cNvPr>
          <p:cNvSpPr txBox="1"/>
          <p:nvPr/>
        </p:nvSpPr>
        <p:spPr>
          <a:xfrm>
            <a:off x="217170" y="3516335"/>
            <a:ext cx="610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1800" b="1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Producer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：消息的发送者。必须填写</a:t>
            </a: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Producer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64A1834-1878-C28F-D833-B4223597F1CB}"/>
              </a:ext>
            </a:extLst>
          </p:cNvPr>
          <p:cNvSpPr txBox="1"/>
          <p:nvPr/>
        </p:nvSpPr>
        <p:spPr>
          <a:xfrm>
            <a:off x="325120" y="3951008"/>
            <a:ext cx="11280140" cy="1974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Consumer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：每个消费者必须指定一个</a:t>
            </a:r>
            <a:r>
              <a:rPr lang="en-US" altLang="zh-CN" sz="1800" kern="100" dirty="0" err="1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ConsumerGroup</a:t>
            </a:r>
            <a:r>
              <a:rPr lang="zh-CN" altLang="en-US" kern="100" dirty="0">
                <a:solidFill>
                  <a:srgbClr val="1C1E21"/>
                </a:solidFill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800" kern="100" dirty="0">
              <a:solidFill>
                <a:srgbClr val="1C1E21"/>
              </a:solidFill>
              <a:effectLst/>
              <a:latin typeface="IBM Plex Sans" panose="020B0503050203000203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CN" altLang="en-US" kern="100" dirty="0">
                <a:solidFill>
                  <a:srgbClr val="1C1E21"/>
                </a:solidFill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有</a:t>
            </a:r>
            <a:r>
              <a:rPr lang="zh-CN" altLang="zh-CN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两种模式：</a:t>
            </a:r>
            <a:endParaRPr lang="en-US" altLang="zh-CN" sz="1800" kern="100" dirty="0">
              <a:solidFill>
                <a:srgbClr val="1C1E21"/>
              </a:solidFill>
              <a:effectLst/>
              <a:latin typeface="IBM Plex Sans" panose="020B0503050203000203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kern="100" dirty="0">
                <a:solidFill>
                  <a:srgbClr val="1C1E21"/>
                </a:solidFill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zh-CN" altLang="zh-CN" sz="1800" b="1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集群模式</a:t>
            </a:r>
            <a:r>
              <a:rPr lang="zh-CN" altLang="en-US" b="1" kern="100" dirty="0">
                <a:solidFill>
                  <a:srgbClr val="1C1E21"/>
                </a:solidFill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消息只消费一次。</a:t>
            </a:r>
            <a:r>
              <a:rPr lang="zh-CN" altLang="zh-CN" sz="1800" kern="100" dirty="0">
                <a:solidFill>
                  <a:srgbClr val="1C1E21"/>
                </a:solidFill>
                <a:effectLst/>
                <a:latin typeface="等线" panose="02010600030101010101" pitchFamily="2" charset="-122"/>
                <a:ea typeface="IBM Plex Sans" panose="020B0503050203000203" pitchFamily="34" charset="0"/>
                <a:cs typeface="Times New Roman" panose="02020603050405020304" pitchFamily="18" charset="0"/>
              </a:rPr>
              <a:t> </a:t>
            </a:r>
            <a:r>
              <a:rPr lang="zh-CN" altLang="zh-CN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同一个</a:t>
            </a:r>
            <a:r>
              <a:rPr lang="en-US" altLang="zh-CN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 err="1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ConsumerGroup</a:t>
            </a:r>
            <a:r>
              <a:rPr lang="en-US" altLang="zh-CN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中的</a:t>
            </a:r>
            <a:r>
              <a:rPr lang="en-US" altLang="zh-CN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Consumer </a:t>
            </a:r>
            <a:r>
              <a:rPr lang="zh-CN" altLang="zh-CN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实例是负载均衡消费</a:t>
            </a:r>
            <a:r>
              <a:rPr lang="zh-CN" altLang="zh-CN" sz="1800" kern="100" dirty="0">
                <a:solidFill>
                  <a:srgbClr val="1C1E21"/>
                </a:solidFill>
                <a:effectLst/>
                <a:latin typeface="等线" panose="02010600030101010101" pitchFamily="2" charset="-122"/>
                <a:ea typeface="IBM Plex Sans" panose="020B0503050203000203" pitchFamily="34" charset="0"/>
                <a:cs typeface="Times New Roman" panose="02020603050405020304" pitchFamily="18" charset="0"/>
              </a:rPr>
              <a:t> </a:t>
            </a:r>
            <a:r>
              <a:rPr lang="zh-CN" altLang="zh-CN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；</a:t>
            </a:r>
            <a:r>
              <a:rPr lang="en-US" altLang="zh-CN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  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kern="100" dirty="0">
                <a:solidFill>
                  <a:srgbClr val="1C1E21"/>
                </a:solidFill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zh-CN" altLang="zh-CN" sz="1800" b="1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广播模式</a:t>
            </a:r>
            <a:r>
              <a:rPr lang="zh-CN" altLang="zh-CN" sz="1800" kern="100" dirty="0">
                <a:solidFill>
                  <a:srgbClr val="1C1E21"/>
                </a:solidFill>
                <a:effectLst/>
                <a:latin typeface="IBM Plex Sans" panose="020B050305020300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：每条消息被消费组的每个消费者处理。从消费位点来说，针对于一个消费组，在集群模式下，消费位点是由客户端提给交服务端保存的，在广播模式下，消费位点是由客户端自己保存的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555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5C4ACCF-4DB2-05DC-7D39-957B9DF55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8072" y="602771"/>
            <a:ext cx="5524500" cy="584775"/>
          </a:xfrm>
        </p:spPr>
        <p:txBody>
          <a:bodyPr>
            <a:spAutoFit/>
          </a:bodyPr>
          <a:lstStyle/>
          <a:p>
            <a:r>
              <a:rPr lang="zh-CN" altLang="zh-CN" b="1" dirty="0"/>
              <a:t>消息构成</a:t>
            </a:r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D53A41-6FCC-02B8-0DA6-00D7D551545D}"/>
              </a:ext>
            </a:extLst>
          </p:cNvPr>
          <p:cNvCxnSpPr>
            <a:cxnSpLocks/>
          </p:cNvCxnSpPr>
          <p:nvPr/>
        </p:nvCxnSpPr>
        <p:spPr>
          <a:xfrm>
            <a:off x="2828925" y="1163961"/>
            <a:ext cx="761011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1A53E7D2-7DD5-F0AD-3FB5-DCBDFA812631}"/>
              </a:ext>
            </a:extLst>
          </p:cNvPr>
          <p:cNvSpPr txBox="1"/>
          <p:nvPr/>
        </p:nvSpPr>
        <p:spPr>
          <a:xfrm>
            <a:off x="1098072" y="1461254"/>
            <a:ext cx="610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Topic</a:t>
            </a:r>
            <a:r>
              <a:rPr lang="zh-CN" altLang="en-US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：指定一个</a:t>
            </a:r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Topic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DA676D1-A3B1-D72D-9B44-10434C205969}"/>
              </a:ext>
            </a:extLst>
          </p:cNvPr>
          <p:cNvSpPr txBox="1"/>
          <p:nvPr/>
        </p:nvSpPr>
        <p:spPr>
          <a:xfrm>
            <a:off x="1098072" y="1924133"/>
            <a:ext cx="10400508" cy="711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Tag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Topic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是一级分类，而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Tag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可以理解为是二级分类。使用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Tag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可以实现对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Topic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中的消息进行过滤。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Tag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可以用来区分同一个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Topic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下相互关联的消息，例如全集和子集的关系、流程先后的关系。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D5B6B32-8342-A862-4F9E-D734FA67BBD6}"/>
              </a:ext>
            </a:extLst>
          </p:cNvPr>
          <p:cNvSpPr txBox="1"/>
          <p:nvPr/>
        </p:nvSpPr>
        <p:spPr>
          <a:xfrm>
            <a:off x="1098072" y="2831515"/>
            <a:ext cx="10347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Keys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：在业务层面的设置唯一标识码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 keys 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字段，方便将来定位消息丢失问题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BEB6423-F912-5141-F605-9F240D1844D3}"/>
              </a:ext>
            </a:extLst>
          </p:cNvPr>
          <p:cNvSpPr txBox="1"/>
          <p:nvPr/>
        </p:nvSpPr>
        <p:spPr>
          <a:xfrm>
            <a:off x="1188720" y="3429000"/>
            <a:ext cx="499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其他属性参考官方文档</a:t>
            </a:r>
          </a:p>
        </p:txBody>
      </p:sp>
    </p:spTree>
    <p:extLst>
      <p:ext uri="{BB962C8B-B14F-4D97-AF65-F5344CB8AC3E}">
        <p14:creationId xmlns:p14="http://schemas.microsoft.com/office/powerpoint/2010/main" val="1298743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5C4ACCF-4DB2-05DC-7D39-957B9DF55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8072" y="602771"/>
            <a:ext cx="5524500" cy="584775"/>
          </a:xfrm>
        </p:spPr>
        <p:txBody>
          <a:bodyPr>
            <a:spAutoFit/>
          </a:bodyPr>
          <a:lstStyle/>
          <a:p>
            <a:r>
              <a:rPr lang="zh-CN" altLang="en-US" dirty="0"/>
              <a:t>消息发送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D53A41-6FCC-02B8-0DA6-00D7D551545D}"/>
              </a:ext>
            </a:extLst>
          </p:cNvPr>
          <p:cNvCxnSpPr>
            <a:cxnSpLocks/>
          </p:cNvCxnSpPr>
          <p:nvPr/>
        </p:nvCxnSpPr>
        <p:spPr>
          <a:xfrm>
            <a:off x="2047875" y="1163961"/>
            <a:ext cx="761011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C54FA708-4313-AFF1-D43D-5CDCB363643B}"/>
              </a:ext>
            </a:extLst>
          </p:cNvPr>
          <p:cNvSpPr txBox="1"/>
          <p:nvPr/>
        </p:nvSpPr>
        <p:spPr>
          <a:xfrm>
            <a:off x="1098072" y="1408962"/>
            <a:ext cx="8457408" cy="41939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同步发送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：消息发送方发出一条消息后，会在收到服务端同步响应之后才发下一条消息。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异步发送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：送方发出一条消息后，不等服务端返回响应，接着发送下一条消息。使用到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SendCallback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接口，在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send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时引用。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单向模式发送：只发送请求不等待应答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顺序消息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：对于一个指定的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Topic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，消息严格按照先进先出（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FIFO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）的原则进行消息发布和消费。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延迟消息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 延迟一定时间后才投递到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Consumer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进行消费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批量消息： 将一些消息聚成一批以后进行发送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事务消息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 对本地事务执行结果二次确认，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Commit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则投递，否则不投递。超时后，服务端会发起消息回查。</a:t>
            </a:r>
          </a:p>
        </p:txBody>
      </p:sp>
    </p:spTree>
    <p:extLst>
      <p:ext uri="{BB962C8B-B14F-4D97-AF65-F5344CB8AC3E}">
        <p14:creationId xmlns:p14="http://schemas.microsoft.com/office/powerpoint/2010/main" val="6289354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2ACE3"/>
      </a:accent1>
      <a:accent2>
        <a:srgbClr val="028FC4"/>
      </a:accent2>
      <a:accent3>
        <a:srgbClr val="0E87DA"/>
      </a:accent3>
      <a:accent4>
        <a:srgbClr val="FE8301"/>
      </a:accent4>
      <a:accent5>
        <a:srgbClr val="FEBA4F"/>
      </a:accent5>
      <a:accent6>
        <a:srgbClr val="929292"/>
      </a:accent6>
      <a:hlink>
        <a:srgbClr val="4472C4"/>
      </a:hlink>
      <a:folHlink>
        <a:srgbClr val="BFBFBF"/>
      </a:folHlink>
    </a:clrScheme>
    <a:fontScheme name="渐变蓝简约">
      <a:majorFont>
        <a:latin typeface="思源黑体 CN Normal"/>
        <a:ea typeface="思源黑体 CN Normal"/>
        <a:cs typeface=""/>
      </a:majorFont>
      <a:minorFont>
        <a:latin typeface="思源黑体 CN ExtraLight"/>
        <a:ea typeface="思源黑体 CN Ex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2ACE3"/>
    </a:accent1>
    <a:accent2>
      <a:srgbClr val="028FC4"/>
    </a:accent2>
    <a:accent3>
      <a:srgbClr val="0E87DA"/>
    </a:accent3>
    <a:accent4>
      <a:srgbClr val="FE8301"/>
    </a:accent4>
    <a:accent5>
      <a:srgbClr val="FEBA4F"/>
    </a:accent5>
    <a:accent6>
      <a:srgbClr val="929292"/>
    </a:accent6>
    <a:hlink>
      <a:srgbClr val="4472C4"/>
    </a:hlink>
    <a:folHlink>
      <a:srgbClr val="BFBFBF"/>
    </a:folHlink>
  </a:clrScheme>
</a:themeOverride>
</file>

<file path=docMetadata/LabelInfo.xml><?xml version="1.0" encoding="utf-8"?>
<clbl:labelList xmlns:clbl="http://schemas.microsoft.com/office/2020/mipLabelMetadata">
  <clbl:label id="{417a5ef8-8625-4b43-8979-e8fc3ba44a98}" enabled="1" method="Standard" siteId="{7851b4cc-2c5c-459f-96d9-16731d6b4ca4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165</TotalTime>
  <Words>2071</Words>
  <Application>Microsoft Office PowerPoint</Application>
  <PresentationFormat>Widescreen</PresentationFormat>
  <Paragraphs>93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思源黑体 CN Normal</vt:lpstr>
      <vt:lpstr>IBM Plex Sans</vt:lpstr>
      <vt:lpstr>思源黑体 CN ExtraLight</vt:lpstr>
      <vt:lpstr>等线</vt:lpstr>
      <vt:lpstr>Arial</vt:lpstr>
      <vt:lpstr>1_Office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書 翰</dc:creator>
  <cp:lastModifiedBy>HAZEN HUANG (DEVS-ISD-OOCLL/SHA)</cp:lastModifiedBy>
  <cp:revision>6</cp:revision>
  <dcterms:created xsi:type="dcterms:W3CDTF">2022-07-31T06:37:39Z</dcterms:created>
  <dcterms:modified xsi:type="dcterms:W3CDTF">2025-08-04T00:41:34Z</dcterms:modified>
</cp:coreProperties>
</file>